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 id="2147484043" r:id="rId5"/>
  </p:sldMasterIdLst>
  <p:notesMasterIdLst>
    <p:notesMasterId r:id="rId16"/>
  </p:notesMasterIdLst>
  <p:sldIdLst>
    <p:sldId id="755" r:id="rId6"/>
    <p:sldId id="756" r:id="rId7"/>
    <p:sldId id="320" r:id="rId8"/>
    <p:sldId id="371" r:id="rId9"/>
    <p:sldId id="322" r:id="rId10"/>
    <p:sldId id="750" r:id="rId11"/>
    <p:sldId id="324" r:id="rId12"/>
    <p:sldId id="752" r:id="rId13"/>
    <p:sldId id="751" r:id="rId14"/>
    <p:sldId id="266" r:id="rId1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755"/>
            <p14:sldId id="756"/>
            <p14:sldId id="320"/>
            <p14:sldId id="371"/>
            <p14:sldId id="322"/>
            <p14:sldId id="750"/>
            <p14:sldId id="324"/>
            <p14:sldId id="752"/>
            <p14:sldId id="751"/>
            <p14:sldId id="2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2C137A-7DFD-6D3D-195B-BFCFA74B637F}" name="Lobo, Emily" initials="LE" userId="S::emily.lobo@crs.org::80736014-d0ca-48fa-9f34-702be5747a53" providerId="AD"/>
  <p188:author id="{750D78F9-A997-0C30-6781-B3D417E6397D}" name="Maman Ibrahim Boukar, Hadiza" initials="MIBH" userId="S::hadiza.mamanibrahimboukar@crs.org::460f51b4-628e-41b2-8fcf-77c993fc3e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BE94A0-DB78-4BA0-BA89-89D2E9A7D289}" v="30" dt="2023-06-05T13:48:03.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man Ibrahim Boukar, Hadiza" userId="460f51b4-628e-41b2-8fcf-77c993fc3e0b" providerId="ADAL" clId="{9DBE94A0-DB78-4BA0-BA89-89D2E9A7D289}"/>
    <pc:docChg chg="undo custSel addSld delSld modSld sldOrd modSection">
      <pc:chgData name="Maman Ibrahim Boukar, Hadiza" userId="460f51b4-628e-41b2-8fcf-77c993fc3e0b" providerId="ADAL" clId="{9DBE94A0-DB78-4BA0-BA89-89D2E9A7D289}" dt="2023-06-06T06:23:55.575" v="266" actId="113"/>
      <pc:docMkLst>
        <pc:docMk/>
      </pc:docMkLst>
      <pc:sldChg chg="del">
        <pc:chgData name="Maman Ibrahim Boukar, Hadiza" userId="460f51b4-628e-41b2-8fcf-77c993fc3e0b" providerId="ADAL" clId="{9DBE94A0-DB78-4BA0-BA89-89D2E9A7D289}" dt="2023-06-05T12:09:13.443" v="0" actId="2696"/>
        <pc:sldMkLst>
          <pc:docMk/>
          <pc:sldMk cId="402674298" sldId="318"/>
        </pc:sldMkLst>
      </pc:sldChg>
      <pc:sldChg chg="addSp modSp mod addCm delCm modNotesTx">
        <pc:chgData name="Maman Ibrahim Boukar, Hadiza" userId="460f51b4-628e-41b2-8fcf-77c993fc3e0b" providerId="ADAL" clId="{9DBE94A0-DB78-4BA0-BA89-89D2E9A7D289}" dt="2023-06-05T14:06:08.986" v="225" actId="1440"/>
        <pc:sldMkLst>
          <pc:docMk/>
          <pc:sldMk cId="668153051" sldId="320"/>
        </pc:sldMkLst>
        <pc:spChg chg="mod">
          <ac:chgData name="Maman Ibrahim Boukar, Hadiza" userId="460f51b4-628e-41b2-8fcf-77c993fc3e0b" providerId="ADAL" clId="{9DBE94A0-DB78-4BA0-BA89-89D2E9A7D289}" dt="2023-06-05T12:58:48.013" v="54" actId="1076"/>
          <ac:spMkLst>
            <pc:docMk/>
            <pc:sldMk cId="668153051" sldId="320"/>
            <ac:spMk id="15" creationId="{939AF7EE-1F88-E37B-4C62-88C577FD3E90}"/>
          </ac:spMkLst>
        </pc:spChg>
        <pc:picChg chg="add mod">
          <ac:chgData name="Maman Ibrahim Boukar, Hadiza" userId="460f51b4-628e-41b2-8fcf-77c993fc3e0b" providerId="ADAL" clId="{9DBE94A0-DB78-4BA0-BA89-89D2E9A7D289}" dt="2023-06-05T14:06:08.986" v="225" actId="1440"/>
          <ac:picMkLst>
            <pc:docMk/>
            <pc:sldMk cId="668153051" sldId="320"/>
            <ac:picMk id="2" creationId="{74B3F292-72CC-97DD-9D51-B62067E0EDC7}"/>
          </ac:picMkLst>
        </pc:picChg>
        <pc:picChg chg="add mod">
          <ac:chgData name="Maman Ibrahim Boukar, Hadiza" userId="460f51b4-628e-41b2-8fcf-77c993fc3e0b" providerId="ADAL" clId="{9DBE94A0-DB78-4BA0-BA89-89D2E9A7D289}" dt="2023-06-05T13:02:41.040" v="68" actId="14100"/>
          <ac:picMkLst>
            <pc:docMk/>
            <pc:sldMk cId="668153051" sldId="320"/>
            <ac:picMk id="1026" creationId="{839ADB54-5AE1-0C38-D650-711E1CA2CDDE}"/>
          </ac:picMkLst>
        </pc:picChg>
        <pc:extLst>
          <p:ext xmlns:p="http://schemas.openxmlformats.org/presentationml/2006/main" uri="{D6D511B9-2390-475A-947B-AFAB55BFBCF1}">
            <pc226:cmChg xmlns:pc226="http://schemas.microsoft.com/office/powerpoint/2022/06/main/command" chg="add del">
              <pc226:chgData name="Maman Ibrahim Boukar, Hadiza" userId="460f51b4-628e-41b2-8fcf-77c993fc3e0b" providerId="ADAL" clId="{9DBE94A0-DB78-4BA0-BA89-89D2E9A7D289}" dt="2023-06-05T13:37:35.756" v="163"/>
              <pc2:cmMkLst xmlns:pc2="http://schemas.microsoft.com/office/powerpoint/2019/9/main/command">
                <pc:docMk/>
                <pc:sldMk cId="668153051" sldId="320"/>
                <pc2:cmMk id="{A3D2D2DB-BEE0-44AF-B885-752FA25EA4D8}"/>
              </pc2:cmMkLst>
            </pc226:cmChg>
          </p:ext>
        </pc:extLst>
      </pc:sldChg>
      <pc:sldChg chg="modSp mod addCm delCm modCm">
        <pc:chgData name="Maman Ibrahim Boukar, Hadiza" userId="460f51b4-628e-41b2-8fcf-77c993fc3e0b" providerId="ADAL" clId="{9DBE94A0-DB78-4BA0-BA89-89D2E9A7D289}" dt="2023-06-05T13:48:14.712" v="188"/>
        <pc:sldMkLst>
          <pc:docMk/>
          <pc:sldMk cId="3337168236" sldId="322"/>
        </pc:sldMkLst>
        <pc:spChg chg="mod">
          <ac:chgData name="Maman Ibrahim Boukar, Hadiza" userId="460f51b4-628e-41b2-8fcf-77c993fc3e0b" providerId="ADAL" clId="{9DBE94A0-DB78-4BA0-BA89-89D2E9A7D289}" dt="2023-06-05T12:10:01.926" v="26" actId="20577"/>
          <ac:spMkLst>
            <pc:docMk/>
            <pc:sldMk cId="3337168236" sldId="322"/>
            <ac:spMk id="2" creationId="{8FE7D289-7CAF-9502-4E79-974170A093A1}"/>
          </ac:spMkLst>
        </pc:spChg>
        <pc:spChg chg="mod">
          <ac:chgData name="Maman Ibrahim Boukar, Hadiza" userId="460f51b4-628e-41b2-8fcf-77c993fc3e0b" providerId="ADAL" clId="{9DBE94A0-DB78-4BA0-BA89-89D2E9A7D289}" dt="2023-06-05T13:08:32" v="104" actId="20577"/>
          <ac:spMkLst>
            <pc:docMk/>
            <pc:sldMk cId="3337168236" sldId="322"/>
            <ac:spMk id="5" creationId="{1AB22944-EBB1-3443-C100-E89F3282848B}"/>
          </ac:spMkLst>
        </pc:spChg>
        <pc:spChg chg="mod">
          <ac:chgData name="Maman Ibrahim Boukar, Hadiza" userId="460f51b4-628e-41b2-8fcf-77c993fc3e0b" providerId="ADAL" clId="{9DBE94A0-DB78-4BA0-BA89-89D2E9A7D289}" dt="2023-06-05T13:06:28.676" v="97" actId="20577"/>
          <ac:spMkLst>
            <pc:docMk/>
            <pc:sldMk cId="3337168236" sldId="322"/>
            <ac:spMk id="6" creationId="{715E3321-10B1-AE2D-47B6-A1CBD0B21C38}"/>
          </ac:spMkLst>
        </pc:spChg>
        <pc:extLst>
          <p:ext xmlns:p="http://schemas.openxmlformats.org/presentationml/2006/main" uri="{D6D511B9-2390-475A-947B-AFAB55BFBCF1}">
            <pc226:cmChg xmlns:pc226="http://schemas.microsoft.com/office/powerpoint/2022/06/main/command" chg="add del">
              <pc226:chgData name="Maman Ibrahim Boukar, Hadiza" userId="460f51b4-628e-41b2-8fcf-77c993fc3e0b" providerId="ADAL" clId="{9DBE94A0-DB78-4BA0-BA89-89D2E9A7D289}" dt="2023-06-05T13:48:14.712" v="188"/>
              <pc2:cmMkLst xmlns:pc2="http://schemas.microsoft.com/office/powerpoint/2019/9/main/command">
                <pc:docMk/>
                <pc:sldMk cId="3337168236" sldId="322"/>
                <pc2:cmMk id="{18DE2FAE-1305-498C-8961-D51AF42F5CFD}"/>
              </pc2:cmMkLst>
            </pc226:cmChg>
            <pc226:cmChg xmlns:pc226="http://schemas.microsoft.com/office/powerpoint/2022/06/main/command" chg="del mod">
              <pc226:chgData name="Maman Ibrahim Boukar, Hadiza" userId="460f51b4-628e-41b2-8fcf-77c993fc3e0b" providerId="ADAL" clId="{9DBE94A0-DB78-4BA0-BA89-89D2E9A7D289}" dt="2023-06-05T12:10:18.074" v="34"/>
              <pc2:cmMkLst xmlns:pc2="http://schemas.microsoft.com/office/powerpoint/2019/9/main/command">
                <pc:docMk/>
                <pc:sldMk cId="3337168236" sldId="322"/>
                <pc2:cmMk id="{766071E8-C082-446F-9E64-9BB46898E9AB}"/>
              </pc2:cmMkLst>
            </pc226:cmChg>
          </p:ext>
        </pc:extLst>
      </pc:sldChg>
      <pc:sldChg chg="modSp addCm delCm">
        <pc:chgData name="Maman Ibrahim Boukar, Hadiza" userId="460f51b4-628e-41b2-8fcf-77c993fc3e0b" providerId="ADAL" clId="{9DBE94A0-DB78-4BA0-BA89-89D2E9A7D289}" dt="2023-06-05T13:48:07.086" v="187"/>
        <pc:sldMkLst>
          <pc:docMk/>
          <pc:sldMk cId="2071041314" sldId="371"/>
        </pc:sldMkLst>
        <pc:graphicFrameChg chg="mod">
          <ac:chgData name="Maman Ibrahim Boukar, Hadiza" userId="460f51b4-628e-41b2-8fcf-77c993fc3e0b" providerId="ADAL" clId="{9DBE94A0-DB78-4BA0-BA89-89D2E9A7D289}" dt="2023-06-05T13:48:03.282" v="186" actId="255"/>
          <ac:graphicFrameMkLst>
            <pc:docMk/>
            <pc:sldMk cId="2071041314" sldId="371"/>
            <ac:graphicFrameMk id="8" creationId="{ED0BC78A-6030-3617-6AEA-0A203AC2768D}"/>
          </ac:graphicFrameMkLst>
        </pc:graphicFrameChg>
        <pc:extLst>
          <p:ext xmlns:p="http://schemas.openxmlformats.org/presentationml/2006/main" uri="{D6D511B9-2390-475A-947B-AFAB55BFBCF1}">
            <pc226:cmChg xmlns:pc226="http://schemas.microsoft.com/office/powerpoint/2022/06/main/command" chg="add del">
              <pc226:chgData name="Maman Ibrahim Boukar, Hadiza" userId="460f51b4-628e-41b2-8fcf-77c993fc3e0b" providerId="ADAL" clId="{9DBE94A0-DB78-4BA0-BA89-89D2E9A7D289}" dt="2023-06-05T13:48:07.086" v="187"/>
              <pc2:cmMkLst xmlns:pc2="http://schemas.microsoft.com/office/powerpoint/2019/9/main/command">
                <pc:docMk/>
                <pc:sldMk cId="2071041314" sldId="371"/>
                <pc2:cmMk id="{AADF44C9-820E-4BD6-9344-2FD2CFEFF67A}"/>
              </pc2:cmMkLst>
            </pc226:cmChg>
          </p:ext>
        </pc:extLst>
      </pc:sldChg>
      <pc:sldChg chg="delSp modSp mod delCm modCm">
        <pc:chgData name="Maman Ibrahim Boukar, Hadiza" userId="460f51b4-628e-41b2-8fcf-77c993fc3e0b" providerId="ADAL" clId="{9DBE94A0-DB78-4BA0-BA89-89D2E9A7D289}" dt="2023-06-05T14:06:33.942" v="230" actId="5793"/>
        <pc:sldMkLst>
          <pc:docMk/>
          <pc:sldMk cId="732635737" sldId="750"/>
        </pc:sldMkLst>
        <pc:spChg chg="mod">
          <ac:chgData name="Maman Ibrahim Boukar, Hadiza" userId="460f51b4-628e-41b2-8fcf-77c993fc3e0b" providerId="ADAL" clId="{9DBE94A0-DB78-4BA0-BA89-89D2E9A7D289}" dt="2023-06-05T13:49:06.333" v="204" actId="20577"/>
          <ac:spMkLst>
            <pc:docMk/>
            <pc:sldMk cId="732635737" sldId="750"/>
            <ac:spMk id="2" creationId="{0815897E-948B-F7EF-04B1-48774D93747C}"/>
          </ac:spMkLst>
        </pc:spChg>
        <pc:spChg chg="mod">
          <ac:chgData name="Maman Ibrahim Boukar, Hadiza" userId="460f51b4-628e-41b2-8fcf-77c993fc3e0b" providerId="ADAL" clId="{9DBE94A0-DB78-4BA0-BA89-89D2E9A7D289}" dt="2023-06-05T13:49:22.255" v="206" actId="14100"/>
          <ac:spMkLst>
            <pc:docMk/>
            <pc:sldMk cId="732635737" sldId="750"/>
            <ac:spMk id="3" creationId="{94CA2C03-1836-C6C7-85E6-E40746F91E6A}"/>
          </ac:spMkLst>
        </pc:spChg>
        <pc:spChg chg="mod">
          <ac:chgData name="Maman Ibrahim Boukar, Hadiza" userId="460f51b4-628e-41b2-8fcf-77c993fc3e0b" providerId="ADAL" clId="{9DBE94A0-DB78-4BA0-BA89-89D2E9A7D289}" dt="2023-06-05T14:06:33.942" v="230" actId="5793"/>
          <ac:spMkLst>
            <pc:docMk/>
            <pc:sldMk cId="732635737" sldId="750"/>
            <ac:spMk id="5" creationId="{C1CD174F-1C5C-3BA3-4B2A-C8BD522EED8E}"/>
          </ac:spMkLst>
        </pc:spChg>
        <pc:picChg chg="del">
          <ac:chgData name="Maman Ibrahim Boukar, Hadiza" userId="460f51b4-628e-41b2-8fcf-77c993fc3e0b" providerId="ADAL" clId="{9DBE94A0-DB78-4BA0-BA89-89D2E9A7D289}" dt="2023-06-05T13:12:21.764" v="106" actId="478"/>
          <ac:picMkLst>
            <pc:docMk/>
            <pc:sldMk cId="732635737" sldId="750"/>
            <ac:picMk id="8" creationId="{EA638C58-FBD8-67C0-C44E-2ADF9F9C41BA}"/>
          </ac:picMkLst>
        </pc:picChg>
        <pc:extLst>
          <p:ext xmlns:p="http://schemas.openxmlformats.org/presentationml/2006/main" uri="{D6D511B9-2390-475A-947B-AFAB55BFBCF1}">
            <pc226:cmChg xmlns:pc226="http://schemas.microsoft.com/office/powerpoint/2022/06/main/command" chg="del mod">
              <pc226:chgData name="Maman Ibrahim Boukar, Hadiza" userId="460f51b4-628e-41b2-8fcf-77c993fc3e0b" providerId="ADAL" clId="{9DBE94A0-DB78-4BA0-BA89-89D2E9A7D289}" dt="2023-06-05T13:49:08.986" v="205"/>
              <pc2:cmMkLst xmlns:pc2="http://schemas.microsoft.com/office/powerpoint/2019/9/main/command">
                <pc:docMk/>
                <pc:sldMk cId="732635737" sldId="750"/>
                <pc2:cmMk id="{EABCA3A1-16D0-4213-9F53-424585A05D4B}"/>
              </pc2:cmMkLst>
            </pc226:cmChg>
            <pc226:cmChg xmlns:pc226="http://schemas.microsoft.com/office/powerpoint/2022/06/main/command" chg="del">
              <pc226:chgData name="Maman Ibrahim Boukar, Hadiza" userId="460f51b4-628e-41b2-8fcf-77c993fc3e0b" providerId="ADAL" clId="{9DBE94A0-DB78-4BA0-BA89-89D2E9A7D289}" dt="2023-06-05T13:50:40.289" v="207"/>
              <pc2:cmMkLst xmlns:pc2="http://schemas.microsoft.com/office/powerpoint/2019/9/main/command">
                <pc:docMk/>
                <pc:sldMk cId="732635737" sldId="750"/>
                <pc2:cmMk id="{83D3B2CE-CE2E-4747-B509-5266602D3472}"/>
              </pc2:cmMkLst>
            </pc226:cmChg>
          </p:ext>
        </pc:extLst>
      </pc:sldChg>
      <pc:sldChg chg="modSp mod">
        <pc:chgData name="Maman Ibrahim Boukar, Hadiza" userId="460f51b4-628e-41b2-8fcf-77c993fc3e0b" providerId="ADAL" clId="{9DBE94A0-DB78-4BA0-BA89-89D2E9A7D289}" dt="2023-06-05T13:16:42.129" v="134" actId="1036"/>
        <pc:sldMkLst>
          <pc:docMk/>
          <pc:sldMk cId="2588380904" sldId="751"/>
        </pc:sldMkLst>
        <pc:graphicFrameChg chg="mod modGraphic">
          <ac:chgData name="Maman Ibrahim Boukar, Hadiza" userId="460f51b4-628e-41b2-8fcf-77c993fc3e0b" providerId="ADAL" clId="{9DBE94A0-DB78-4BA0-BA89-89D2E9A7D289}" dt="2023-06-05T13:16:42.129" v="134" actId="1036"/>
          <ac:graphicFrameMkLst>
            <pc:docMk/>
            <pc:sldMk cId="2588380904" sldId="751"/>
            <ac:graphicFrameMk id="4" creationId="{D84890BE-CADE-B7DD-D15A-1C2218D0AE24}"/>
          </ac:graphicFrameMkLst>
        </pc:graphicFrameChg>
      </pc:sldChg>
      <pc:sldChg chg="addSp delSp modSp mod">
        <pc:chgData name="Maman Ibrahim Boukar, Hadiza" userId="460f51b4-628e-41b2-8fcf-77c993fc3e0b" providerId="ADAL" clId="{9DBE94A0-DB78-4BA0-BA89-89D2E9A7D289}" dt="2023-06-05T13:19:03.092" v="143" actId="14100"/>
        <pc:sldMkLst>
          <pc:docMk/>
          <pc:sldMk cId="2997438285" sldId="752"/>
        </pc:sldMkLst>
        <pc:spChg chg="mod">
          <ac:chgData name="Maman Ibrahim Boukar, Hadiza" userId="460f51b4-628e-41b2-8fcf-77c993fc3e0b" providerId="ADAL" clId="{9DBE94A0-DB78-4BA0-BA89-89D2E9A7D289}" dt="2023-06-05T13:15:18.578" v="132" actId="113"/>
          <ac:spMkLst>
            <pc:docMk/>
            <pc:sldMk cId="2997438285" sldId="752"/>
            <ac:spMk id="3" creationId="{BCCACEB6-47D6-286E-2F88-61BF24F8B2E9}"/>
          </ac:spMkLst>
        </pc:spChg>
        <pc:spChg chg="del mod">
          <ac:chgData name="Maman Ibrahim Boukar, Hadiza" userId="460f51b4-628e-41b2-8fcf-77c993fc3e0b" providerId="ADAL" clId="{9DBE94A0-DB78-4BA0-BA89-89D2E9A7D289}" dt="2023-06-05T13:14:42.645" v="124" actId="478"/>
          <ac:spMkLst>
            <pc:docMk/>
            <pc:sldMk cId="2997438285" sldId="752"/>
            <ac:spMk id="5" creationId="{D323BB98-2FD7-67AA-0DCF-557EEEA0F335}"/>
          </ac:spMkLst>
        </pc:spChg>
        <pc:spChg chg="mod">
          <ac:chgData name="Maman Ibrahim Boukar, Hadiza" userId="460f51b4-628e-41b2-8fcf-77c993fc3e0b" providerId="ADAL" clId="{9DBE94A0-DB78-4BA0-BA89-89D2E9A7D289}" dt="2023-06-05T13:19:03.092" v="143" actId="14100"/>
          <ac:spMkLst>
            <pc:docMk/>
            <pc:sldMk cId="2997438285" sldId="752"/>
            <ac:spMk id="6" creationId="{52A2CBF1-9645-A9D9-AE65-CE2AE255B001}"/>
          </ac:spMkLst>
        </pc:spChg>
        <pc:picChg chg="add mod">
          <ac:chgData name="Maman Ibrahim Boukar, Hadiza" userId="460f51b4-628e-41b2-8fcf-77c993fc3e0b" providerId="ADAL" clId="{9DBE94A0-DB78-4BA0-BA89-89D2E9A7D289}" dt="2023-06-05T13:18:40.212" v="142" actId="1076"/>
          <ac:picMkLst>
            <pc:docMk/>
            <pc:sldMk cId="2997438285" sldId="752"/>
            <ac:picMk id="4" creationId="{CC0A8112-0CF8-16D6-19A1-8EDC7C14506C}"/>
          </ac:picMkLst>
        </pc:picChg>
      </pc:sldChg>
      <pc:sldChg chg="addSp delSp modSp mod ord addCm delCm">
        <pc:chgData name="Maman Ibrahim Boukar, Hadiza" userId="460f51b4-628e-41b2-8fcf-77c993fc3e0b" providerId="ADAL" clId="{9DBE94A0-DB78-4BA0-BA89-89D2E9A7D289}" dt="2023-06-06T06:23:55.575" v="266" actId="113"/>
        <pc:sldMkLst>
          <pc:docMk/>
          <pc:sldMk cId="1265468813" sldId="756"/>
        </pc:sldMkLst>
        <pc:spChg chg="del">
          <ac:chgData name="Maman Ibrahim Boukar, Hadiza" userId="460f51b4-628e-41b2-8fcf-77c993fc3e0b" providerId="ADAL" clId="{9DBE94A0-DB78-4BA0-BA89-89D2E9A7D289}" dt="2023-06-05T13:04:16.649" v="75" actId="478"/>
          <ac:spMkLst>
            <pc:docMk/>
            <pc:sldMk cId="1265468813" sldId="756"/>
            <ac:spMk id="2" creationId="{2BB07C4C-2C66-1329-23CE-C68F469A7DCE}"/>
          </ac:spMkLst>
        </pc:spChg>
        <pc:spChg chg="mod">
          <ac:chgData name="Maman Ibrahim Boukar, Hadiza" userId="460f51b4-628e-41b2-8fcf-77c993fc3e0b" providerId="ADAL" clId="{9DBE94A0-DB78-4BA0-BA89-89D2E9A7D289}" dt="2023-06-06T06:23:55.575" v="266" actId="113"/>
          <ac:spMkLst>
            <pc:docMk/>
            <pc:sldMk cId="1265468813" sldId="756"/>
            <ac:spMk id="3" creationId="{24B57646-DF2F-4BD1-CBB4-F173E726E9BC}"/>
          </ac:spMkLst>
        </pc:spChg>
        <pc:spChg chg="mod">
          <ac:chgData name="Maman Ibrahim Boukar, Hadiza" userId="460f51b4-628e-41b2-8fcf-77c993fc3e0b" providerId="ADAL" clId="{9DBE94A0-DB78-4BA0-BA89-89D2E9A7D289}" dt="2023-06-05T13:52:18.940" v="208" actId="1076"/>
          <ac:spMkLst>
            <pc:docMk/>
            <pc:sldMk cId="1265468813" sldId="756"/>
            <ac:spMk id="4" creationId="{0EA3AF38-0BF6-0E14-5E11-965480CE8C47}"/>
          </ac:spMkLst>
        </pc:spChg>
        <pc:spChg chg="mod">
          <ac:chgData name="Maman Ibrahim Boukar, Hadiza" userId="460f51b4-628e-41b2-8fcf-77c993fc3e0b" providerId="ADAL" clId="{9DBE94A0-DB78-4BA0-BA89-89D2E9A7D289}" dt="2023-06-05T13:04:43.989" v="78" actId="1076"/>
          <ac:spMkLst>
            <pc:docMk/>
            <pc:sldMk cId="1265468813" sldId="756"/>
            <ac:spMk id="6" creationId="{43492BD5-2E4F-8EEE-FE08-39B9582A2AA6}"/>
          </ac:spMkLst>
        </pc:spChg>
        <pc:picChg chg="mod">
          <ac:chgData name="Maman Ibrahim Boukar, Hadiza" userId="460f51b4-628e-41b2-8fcf-77c993fc3e0b" providerId="ADAL" clId="{9DBE94A0-DB78-4BA0-BA89-89D2E9A7D289}" dt="2023-06-05T14:00:37.823" v="217" actId="14100"/>
          <ac:picMkLst>
            <pc:docMk/>
            <pc:sldMk cId="1265468813" sldId="756"/>
            <ac:picMk id="7" creationId="{476A6CEB-C79B-EB6E-009B-2DEAF809B3DC}"/>
          </ac:picMkLst>
        </pc:picChg>
        <pc:picChg chg="mod">
          <ac:chgData name="Maman Ibrahim Boukar, Hadiza" userId="460f51b4-628e-41b2-8fcf-77c993fc3e0b" providerId="ADAL" clId="{9DBE94A0-DB78-4BA0-BA89-89D2E9A7D289}" dt="2023-06-05T13:52:31.230" v="212" actId="1076"/>
          <ac:picMkLst>
            <pc:docMk/>
            <pc:sldMk cId="1265468813" sldId="756"/>
            <ac:picMk id="8" creationId="{81D2D86C-4D32-F20E-C456-EFE2AF71A8E7}"/>
          </ac:picMkLst>
        </pc:picChg>
        <pc:picChg chg="mod">
          <ac:chgData name="Maman Ibrahim Boukar, Hadiza" userId="460f51b4-628e-41b2-8fcf-77c993fc3e0b" providerId="ADAL" clId="{9DBE94A0-DB78-4BA0-BA89-89D2E9A7D289}" dt="2023-06-05T14:00:49.776" v="221" actId="14100"/>
          <ac:picMkLst>
            <pc:docMk/>
            <pc:sldMk cId="1265468813" sldId="756"/>
            <ac:picMk id="9" creationId="{7C023AD4-2E9A-0F4A-A746-6B487715734A}"/>
          </ac:picMkLst>
        </pc:picChg>
        <pc:picChg chg="mod">
          <ac:chgData name="Maman Ibrahim Boukar, Hadiza" userId="460f51b4-628e-41b2-8fcf-77c993fc3e0b" providerId="ADAL" clId="{9DBE94A0-DB78-4BA0-BA89-89D2E9A7D289}" dt="2023-06-05T14:00:27.149" v="214" actId="1076"/>
          <ac:picMkLst>
            <pc:docMk/>
            <pc:sldMk cId="1265468813" sldId="756"/>
            <ac:picMk id="10" creationId="{642A8299-5634-2F11-E8FC-1C1270181487}"/>
          </ac:picMkLst>
        </pc:picChg>
        <pc:picChg chg="mod">
          <ac:chgData name="Maman Ibrahim Boukar, Hadiza" userId="460f51b4-628e-41b2-8fcf-77c993fc3e0b" providerId="ADAL" clId="{9DBE94A0-DB78-4BA0-BA89-89D2E9A7D289}" dt="2023-06-05T14:00:47.291" v="220" actId="14100"/>
          <ac:picMkLst>
            <pc:docMk/>
            <pc:sldMk cId="1265468813" sldId="756"/>
            <ac:picMk id="11" creationId="{22943CB5-31AC-B803-246F-91E2B8601CC1}"/>
          </ac:picMkLst>
        </pc:picChg>
        <pc:picChg chg="add mod">
          <ac:chgData name="Maman Ibrahim Boukar, Hadiza" userId="460f51b4-628e-41b2-8fcf-77c993fc3e0b" providerId="ADAL" clId="{9DBE94A0-DB78-4BA0-BA89-89D2E9A7D289}" dt="2023-06-05T14:00:52.464" v="222" actId="14100"/>
          <ac:picMkLst>
            <pc:docMk/>
            <pc:sldMk cId="1265468813" sldId="756"/>
            <ac:picMk id="12" creationId="{94927150-92F7-BDC4-EB3F-0B7F4FC0D211}"/>
          </ac:picMkLst>
        </pc:picChg>
        <pc:extLst>
          <p:ext xmlns:p="http://schemas.openxmlformats.org/presentationml/2006/main" uri="{D6D511B9-2390-475A-947B-AFAB55BFBCF1}">
            <pc226:cmChg xmlns:pc226="http://schemas.microsoft.com/office/powerpoint/2022/06/main/command" chg="add del">
              <pc226:chgData name="Maman Ibrahim Boukar, Hadiza" userId="460f51b4-628e-41b2-8fcf-77c993fc3e0b" providerId="ADAL" clId="{9DBE94A0-DB78-4BA0-BA89-89D2E9A7D289}" dt="2023-06-05T13:37:03.810" v="162"/>
              <pc2:cmMkLst xmlns:pc2="http://schemas.microsoft.com/office/powerpoint/2019/9/main/command">
                <pc:docMk/>
                <pc:sldMk cId="1265468813" sldId="756"/>
                <pc2:cmMk id="{348EBA64-F2C3-48C1-9F25-DD6A2B457A87}"/>
              </pc2:cmMkLst>
            </pc226:cmChg>
          </p:ext>
        </pc:extLst>
      </pc:sldChg>
      <pc:sldChg chg="new del">
        <pc:chgData name="Maman Ibrahim Boukar, Hadiza" userId="460f51b4-628e-41b2-8fcf-77c993fc3e0b" providerId="ADAL" clId="{9DBE94A0-DB78-4BA0-BA89-89D2E9A7D289}" dt="2023-06-05T13:03:27.673" v="72" actId="2696"/>
        <pc:sldMkLst>
          <pc:docMk/>
          <pc:sldMk cId="2919269654" sldId="7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592544-18CF-4754-84EE-90E61E7B03BE}" type="doc">
      <dgm:prSet loTypeId="urn:microsoft.com/office/officeart/2005/8/layout/default" loCatId="list" qsTypeId="urn:microsoft.com/office/officeart/2005/8/quickstyle/simple5" qsCatId="simple" csTypeId="urn:microsoft.com/office/officeart/2005/8/colors/accent5_2" csCatId="accent5" phldr="1"/>
      <dgm:spPr/>
      <dgm:t>
        <a:bodyPr/>
        <a:lstStyle/>
        <a:p>
          <a:endParaRPr lang="en-US"/>
        </a:p>
      </dgm:t>
    </dgm:pt>
    <dgm:pt modelId="{27F3544C-F7A1-4341-86C9-977BA653A61C}">
      <dgm:prSet custT="1"/>
      <dgm:spPr/>
      <dgm:t>
        <a:bodyPr/>
        <a:lstStyle/>
        <a:p>
          <a:pPr algn="ctr"/>
          <a:r>
            <a:rPr lang="fr-FR" sz="2800" dirty="0"/>
            <a:t>Après un </a:t>
          </a:r>
          <a:r>
            <a:rPr lang="fr-FR" sz="2800" b="1" u="sng" dirty="0"/>
            <a:t>choc</a:t>
          </a:r>
          <a:r>
            <a:rPr lang="fr-FR" sz="2800" dirty="0"/>
            <a:t> à déclenchement rapide, le programme d'assistance à court terme (trois mois) de </a:t>
          </a:r>
          <a:r>
            <a:rPr lang="fr-FR" sz="2800" dirty="0" err="1"/>
            <a:t>Dewral</a:t>
          </a:r>
          <a:r>
            <a:rPr lang="fr-FR" sz="2800" dirty="0"/>
            <a:t> répondra aux besoins immédiats en nourriture, en biens et en nutrition des ménages vulnérables déplacés et de la communauté hôte, et fournira un soutien psychosocial de base. </a:t>
          </a:r>
          <a:endParaRPr lang="en-US" sz="2800" dirty="0"/>
        </a:p>
      </dgm:t>
    </dgm:pt>
    <dgm:pt modelId="{D7651B82-D6E3-4007-AEE4-021BD8FAC174}" type="parTrans" cxnId="{11A84F85-E4A6-413B-A227-5D482D4D8E93}">
      <dgm:prSet/>
      <dgm:spPr/>
      <dgm:t>
        <a:bodyPr/>
        <a:lstStyle/>
        <a:p>
          <a:endParaRPr lang="en-US"/>
        </a:p>
      </dgm:t>
    </dgm:pt>
    <dgm:pt modelId="{D855B364-3BE1-451F-9A2B-D0445F0CE67E}" type="sibTrans" cxnId="{11A84F85-E4A6-413B-A227-5D482D4D8E93}">
      <dgm:prSet/>
      <dgm:spPr/>
      <dgm:t>
        <a:bodyPr/>
        <a:lstStyle/>
        <a:p>
          <a:endParaRPr lang="en-US"/>
        </a:p>
      </dgm:t>
    </dgm:pt>
    <dgm:pt modelId="{A454AFDA-17A6-46D3-9E50-084DC5F3C42D}">
      <dgm:prSet custT="1"/>
      <dgm:spPr/>
      <dgm:t>
        <a:bodyPr/>
        <a:lstStyle/>
        <a:p>
          <a:pPr algn="ctr"/>
          <a:endParaRPr lang="en-US" sz="2800"/>
        </a:p>
      </dgm:t>
    </dgm:pt>
    <dgm:pt modelId="{75DA71D7-5DCA-402E-B68E-A5899213AD81}" type="parTrans" cxnId="{6AE29E18-D972-40B9-8678-B34584971C0D}">
      <dgm:prSet/>
      <dgm:spPr/>
      <dgm:t>
        <a:bodyPr/>
        <a:lstStyle/>
        <a:p>
          <a:endParaRPr lang="en-US"/>
        </a:p>
      </dgm:t>
    </dgm:pt>
    <dgm:pt modelId="{471302DA-BE2F-4DD7-A35E-83C2D79B1731}" type="sibTrans" cxnId="{6AE29E18-D972-40B9-8678-B34584971C0D}">
      <dgm:prSet/>
      <dgm:spPr/>
      <dgm:t>
        <a:bodyPr/>
        <a:lstStyle/>
        <a:p>
          <a:endParaRPr lang="en-US"/>
        </a:p>
      </dgm:t>
    </dgm:pt>
    <dgm:pt modelId="{93A47718-3AEF-4362-8C4C-408B2149BB0E}">
      <dgm:prSet custT="1"/>
      <dgm:spPr/>
      <dgm:t>
        <a:bodyPr/>
        <a:lstStyle/>
        <a:p>
          <a:r>
            <a:rPr lang="fr-FR" sz="2400" dirty="0"/>
            <a:t>Grâce à une série d'interventions (neuf mois) dans chaque pays, </a:t>
          </a:r>
          <a:r>
            <a:rPr lang="fr-FR" sz="2400" dirty="0" err="1"/>
            <a:t>Dewral</a:t>
          </a:r>
          <a:r>
            <a:rPr lang="fr-FR" sz="2400" dirty="0"/>
            <a:t> soutiendra les communautés mal desservies confrontées à des </a:t>
          </a:r>
          <a:r>
            <a:rPr lang="fr-FR" sz="2400" b="1" dirty="0"/>
            <a:t>crises prolongées </a:t>
          </a:r>
          <a:r>
            <a:rPr lang="fr-FR" sz="2400" dirty="0"/>
            <a:t>avec des activités de MPCA, de nutrition et de moyens de subsistance pour rétablir la </a:t>
          </a:r>
          <a:r>
            <a:rPr lang="fr-FR" sz="2400" dirty="0" err="1"/>
            <a:t>secal</a:t>
          </a:r>
          <a:r>
            <a:rPr lang="fr-FR" sz="2400" dirty="0"/>
            <a:t> et la résilience et améliorer la nutrition des enfants, ainsi que travailler avec divers membres de la communauté pour renforcer la cohésion sociale afin de lutter contre les traumatismes, les tensions et l'exclusion sous-jacents.</a:t>
          </a:r>
          <a:endParaRPr lang="en-US" sz="2400" dirty="0"/>
        </a:p>
      </dgm:t>
    </dgm:pt>
    <dgm:pt modelId="{7C6CC320-F092-4FF2-85EF-03C586D2BDF1}" type="parTrans" cxnId="{B3096E99-33DF-426A-B103-2A58B0B81178}">
      <dgm:prSet/>
      <dgm:spPr/>
      <dgm:t>
        <a:bodyPr/>
        <a:lstStyle/>
        <a:p>
          <a:endParaRPr lang="en-US"/>
        </a:p>
      </dgm:t>
    </dgm:pt>
    <dgm:pt modelId="{6AEA0227-B4F8-44F8-846B-063AA34FB976}" type="sibTrans" cxnId="{B3096E99-33DF-426A-B103-2A58B0B81178}">
      <dgm:prSet/>
      <dgm:spPr/>
      <dgm:t>
        <a:bodyPr/>
        <a:lstStyle/>
        <a:p>
          <a:endParaRPr lang="en-US"/>
        </a:p>
      </dgm:t>
    </dgm:pt>
    <dgm:pt modelId="{648E9081-3ABD-4BA0-9D1B-5CAA7757BB8E}" type="pres">
      <dgm:prSet presAssocID="{FA592544-18CF-4754-84EE-90E61E7B03BE}" presName="diagram" presStyleCnt="0">
        <dgm:presLayoutVars>
          <dgm:dir/>
          <dgm:resizeHandles val="exact"/>
        </dgm:presLayoutVars>
      </dgm:prSet>
      <dgm:spPr/>
    </dgm:pt>
    <dgm:pt modelId="{3BB5F462-6531-4A54-ACE9-F8D2DB172172}" type="pres">
      <dgm:prSet presAssocID="{27F3544C-F7A1-4341-86C9-977BA653A61C}" presName="node" presStyleLbl="node1" presStyleIdx="0" presStyleCnt="2" custScaleY="136619">
        <dgm:presLayoutVars>
          <dgm:bulletEnabled val="1"/>
        </dgm:presLayoutVars>
      </dgm:prSet>
      <dgm:spPr/>
    </dgm:pt>
    <dgm:pt modelId="{965056A9-0745-4FC6-AAF0-5EDDCC1246E4}" type="pres">
      <dgm:prSet presAssocID="{D855B364-3BE1-451F-9A2B-D0445F0CE67E}" presName="sibTrans" presStyleCnt="0"/>
      <dgm:spPr/>
    </dgm:pt>
    <dgm:pt modelId="{434BC2C4-4D3E-4065-A8FF-D7F3A9D57837}" type="pres">
      <dgm:prSet presAssocID="{93A47718-3AEF-4362-8C4C-408B2149BB0E}" presName="node" presStyleLbl="node1" presStyleIdx="1" presStyleCnt="2" custScaleY="156216">
        <dgm:presLayoutVars>
          <dgm:bulletEnabled val="1"/>
        </dgm:presLayoutVars>
      </dgm:prSet>
      <dgm:spPr/>
    </dgm:pt>
  </dgm:ptLst>
  <dgm:cxnLst>
    <dgm:cxn modelId="{6AE29E18-D972-40B9-8678-B34584971C0D}" srcId="{27F3544C-F7A1-4341-86C9-977BA653A61C}" destId="{A454AFDA-17A6-46D3-9E50-084DC5F3C42D}" srcOrd="0" destOrd="0" parTransId="{75DA71D7-5DCA-402E-B68E-A5899213AD81}" sibTransId="{471302DA-BE2F-4DD7-A35E-83C2D79B1731}"/>
    <dgm:cxn modelId="{11A84F85-E4A6-413B-A227-5D482D4D8E93}" srcId="{FA592544-18CF-4754-84EE-90E61E7B03BE}" destId="{27F3544C-F7A1-4341-86C9-977BA653A61C}" srcOrd="0" destOrd="0" parTransId="{D7651B82-D6E3-4007-AEE4-021BD8FAC174}" sibTransId="{D855B364-3BE1-451F-9A2B-D0445F0CE67E}"/>
    <dgm:cxn modelId="{B70B8186-40D3-47A0-B1C0-2C09D5BC4F6F}" type="presOf" srcId="{FA592544-18CF-4754-84EE-90E61E7B03BE}" destId="{648E9081-3ABD-4BA0-9D1B-5CAA7757BB8E}" srcOrd="0" destOrd="0" presId="urn:microsoft.com/office/officeart/2005/8/layout/default"/>
    <dgm:cxn modelId="{AA3FFC8D-DB95-4FC1-828B-D9EF897A5C1A}" type="presOf" srcId="{93A47718-3AEF-4362-8C4C-408B2149BB0E}" destId="{434BC2C4-4D3E-4065-A8FF-D7F3A9D57837}" srcOrd="0" destOrd="0" presId="urn:microsoft.com/office/officeart/2005/8/layout/default"/>
    <dgm:cxn modelId="{B3096E99-33DF-426A-B103-2A58B0B81178}" srcId="{FA592544-18CF-4754-84EE-90E61E7B03BE}" destId="{93A47718-3AEF-4362-8C4C-408B2149BB0E}" srcOrd="1" destOrd="0" parTransId="{7C6CC320-F092-4FF2-85EF-03C586D2BDF1}" sibTransId="{6AEA0227-B4F8-44F8-846B-063AA34FB976}"/>
    <dgm:cxn modelId="{A29E099C-2F65-4CCC-95A7-417EF523FCFB}" type="presOf" srcId="{27F3544C-F7A1-4341-86C9-977BA653A61C}" destId="{3BB5F462-6531-4A54-ACE9-F8D2DB172172}" srcOrd="0" destOrd="0" presId="urn:microsoft.com/office/officeart/2005/8/layout/default"/>
    <dgm:cxn modelId="{042CB19F-08C2-43BB-9835-804424A9C86F}" type="presOf" srcId="{A454AFDA-17A6-46D3-9E50-084DC5F3C42D}" destId="{3BB5F462-6531-4A54-ACE9-F8D2DB172172}" srcOrd="0" destOrd="1" presId="urn:microsoft.com/office/officeart/2005/8/layout/default"/>
    <dgm:cxn modelId="{E7F1AB31-07A4-4CF8-AEEB-CB757F51CBBF}" type="presParOf" srcId="{648E9081-3ABD-4BA0-9D1B-5CAA7757BB8E}" destId="{3BB5F462-6531-4A54-ACE9-F8D2DB172172}" srcOrd="0" destOrd="0" presId="urn:microsoft.com/office/officeart/2005/8/layout/default"/>
    <dgm:cxn modelId="{E39FBAA1-1531-48BE-A2EF-945076331C9F}" type="presParOf" srcId="{648E9081-3ABD-4BA0-9D1B-5CAA7757BB8E}" destId="{965056A9-0745-4FC6-AAF0-5EDDCC1246E4}" srcOrd="1" destOrd="0" presId="urn:microsoft.com/office/officeart/2005/8/layout/default"/>
    <dgm:cxn modelId="{B9F9FAF4-122C-40C7-A966-F1ECFEA17134}" type="presParOf" srcId="{648E9081-3ABD-4BA0-9D1B-5CAA7757BB8E}" destId="{434BC2C4-4D3E-4065-A8FF-D7F3A9D5783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5F462-6531-4A54-ACE9-F8D2DB172172}">
      <dsp:nvSpPr>
        <dsp:cNvPr id="0" name=""/>
        <dsp:cNvSpPr/>
      </dsp:nvSpPr>
      <dsp:spPr>
        <a:xfrm>
          <a:off x="6674" y="296421"/>
          <a:ext cx="5001071" cy="409944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fr-FR" sz="2800" kern="1200" dirty="0"/>
            <a:t>Après un </a:t>
          </a:r>
          <a:r>
            <a:rPr lang="fr-FR" sz="2800" b="1" u="sng" kern="1200" dirty="0"/>
            <a:t>choc</a:t>
          </a:r>
          <a:r>
            <a:rPr lang="fr-FR" sz="2800" kern="1200" dirty="0"/>
            <a:t> à déclenchement rapide, le programme d'assistance à court terme (trois mois) de </a:t>
          </a:r>
          <a:r>
            <a:rPr lang="fr-FR" sz="2800" kern="1200" dirty="0" err="1"/>
            <a:t>Dewral</a:t>
          </a:r>
          <a:r>
            <a:rPr lang="fr-FR" sz="2800" kern="1200" dirty="0"/>
            <a:t> répondra aux besoins immédiats en nourriture, en biens et en nutrition des ménages vulnérables déplacés et de la communauté hôte, et fournira un soutien psychosocial de base. </a:t>
          </a:r>
          <a:endParaRPr lang="en-US" sz="2800" kern="1200" dirty="0"/>
        </a:p>
        <a:p>
          <a:pPr marL="285750" lvl="1" indent="-285750" algn="ctr" defTabSz="1244600">
            <a:lnSpc>
              <a:spcPct val="90000"/>
            </a:lnSpc>
            <a:spcBef>
              <a:spcPct val="0"/>
            </a:spcBef>
            <a:spcAft>
              <a:spcPct val="15000"/>
            </a:spcAft>
            <a:buChar char="•"/>
          </a:pPr>
          <a:endParaRPr lang="en-US" sz="2800" kern="1200"/>
        </a:p>
      </dsp:txBody>
      <dsp:txXfrm>
        <a:off x="6674" y="296421"/>
        <a:ext cx="5001071" cy="4099448"/>
      </dsp:txXfrm>
    </dsp:sp>
    <dsp:sp modelId="{434BC2C4-4D3E-4065-A8FF-D7F3A9D57837}">
      <dsp:nvSpPr>
        <dsp:cNvPr id="0" name=""/>
        <dsp:cNvSpPr/>
      </dsp:nvSpPr>
      <dsp:spPr>
        <a:xfrm>
          <a:off x="5507853" y="2403"/>
          <a:ext cx="5001071" cy="46874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Grâce à une série d'interventions (neuf mois) dans chaque pays, </a:t>
          </a:r>
          <a:r>
            <a:rPr lang="fr-FR" sz="2400" kern="1200" dirty="0" err="1"/>
            <a:t>Dewral</a:t>
          </a:r>
          <a:r>
            <a:rPr lang="fr-FR" sz="2400" kern="1200" dirty="0"/>
            <a:t> soutiendra les communautés mal desservies confrontées à des </a:t>
          </a:r>
          <a:r>
            <a:rPr lang="fr-FR" sz="2400" b="1" kern="1200" dirty="0"/>
            <a:t>crises prolongées </a:t>
          </a:r>
          <a:r>
            <a:rPr lang="fr-FR" sz="2400" kern="1200" dirty="0"/>
            <a:t>avec des activités de MPCA, de nutrition et de moyens de subsistance pour rétablir la </a:t>
          </a:r>
          <a:r>
            <a:rPr lang="fr-FR" sz="2400" kern="1200" dirty="0" err="1"/>
            <a:t>secal</a:t>
          </a:r>
          <a:r>
            <a:rPr lang="fr-FR" sz="2400" kern="1200" dirty="0"/>
            <a:t> et la résilience et améliorer la nutrition des enfants, ainsi que travailler avec divers membres de la communauté pour renforcer la cohésion sociale afin de lutter contre les traumatismes, les tensions et l'exclusion sous-jacents.</a:t>
          </a:r>
          <a:endParaRPr lang="en-US" sz="2400" kern="1200" dirty="0"/>
        </a:p>
      </dsp:txBody>
      <dsp:txXfrm>
        <a:off x="5507853" y="2403"/>
        <a:ext cx="5001071" cy="46874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970F44C2-2B48-2440-B91F-9AA6981E740C}" type="datetimeFigureOut">
              <a:rPr lang="en-US" smtClean="0"/>
              <a:t>6/5/2023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6CE77AE1-64B2-544E-9109-A75612B0A115}" type="slidenum">
              <a:rPr lang="en-US" smtClean="0"/>
              <a:t>‹N°›</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95655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3 pays, 5 </a:t>
            </a:r>
            <a:r>
              <a:rPr lang="en-US" dirty="0" err="1"/>
              <a:t>organisations</a:t>
            </a:r>
            <a:endParaRPr lang="en-US" dirty="0"/>
          </a:p>
          <a:p>
            <a:r>
              <a:rPr lang="en-US" dirty="0" err="1"/>
              <a:t>Noms</a:t>
            </a:r>
            <a:r>
              <a:rPr lang="en-US" dirty="0"/>
              <a:t> – </a:t>
            </a:r>
            <a:r>
              <a:rPr lang="en-US" dirty="0" err="1"/>
              <a:t>Titre</a:t>
            </a:r>
            <a:r>
              <a:rPr lang="en-US" dirty="0"/>
              <a:t>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3649045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par an par pays (Burkina et Niger </a:t>
            </a:r>
            <a:r>
              <a:rPr lang="en-US" dirty="0" err="1"/>
              <a:t>seulement</a:t>
            </a:r>
            <a:r>
              <a:rPr lang="en-US" dirty="0"/>
              <a:t>) = 4 total par pays, 8 total dans le </a:t>
            </a:r>
            <a:r>
              <a:rPr lang="en-US" dirty="0" err="1"/>
              <a:t>projet</a:t>
            </a:r>
            <a:endParaRPr lang="en-US" dirty="0"/>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419029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par an par pays = 2 total</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37807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1879499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a:t>
            </a:r>
            <a:r>
              <a:rPr lang="en-US" err="1"/>
              <a:t>Powerpoint</a:t>
            </a:r>
            <a:r>
              <a:rPr lang="en-US"/>
              <a:t> Title</a:t>
            </a:r>
          </a:p>
        </p:txBody>
      </p:sp>
      <p:sp>
        <p:nvSpPr>
          <p:cNvPr id="3" name="Subtitle 2"/>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3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a:t>
            </a:r>
            <a:r>
              <a:rPr lang="en-US" err="1"/>
              <a:t>Powerpoint</a:t>
            </a:r>
            <a:r>
              <a:rPr lang="en-US"/>
              <a:t> Subtitle</a:t>
            </a:r>
          </a:p>
        </p:txBody>
      </p:sp>
    </p:spTree>
    <p:extLst>
      <p:ext uri="{BB962C8B-B14F-4D97-AF65-F5344CB8AC3E}">
        <p14:creationId xmlns:p14="http://schemas.microsoft.com/office/powerpoint/2010/main" val="14630912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ln>
            <a:noFill/>
          </a:ln>
        </p:spPr>
      </p:pic>
      <p:sp>
        <p:nvSpPr>
          <p:cNvPr id="2" name="Title 1"/>
          <p:cNvSpPr>
            <a:spLocks noGrp="1"/>
          </p:cNvSpPr>
          <p:nvPr>
            <p:ph type="ctrTitle" hasCustomPrompt="1"/>
          </p:nvPr>
        </p:nvSpPr>
        <p:spPr>
          <a:xfrm>
            <a:off x="1524000" y="1905256"/>
            <a:ext cx="9144000" cy="2027494"/>
          </a:xfrm>
          <a:prstGeom prst="rect">
            <a:avLst/>
          </a:prstGeom>
        </p:spPr>
        <p:txBody>
          <a:bodyPr anchor="b">
            <a:normAutofit/>
          </a:bodyPr>
          <a:lstStyle>
            <a:lvl1pPr algn="ctr">
              <a:defRPr sz="4125" b="1">
                <a:solidFill>
                  <a:schemeClr val="tx1"/>
                </a:solidFill>
                <a:latin typeface="Times" pitchFamily="2" charset="0"/>
              </a:defRPr>
            </a:lvl1pPr>
          </a:lstStyle>
          <a:p>
            <a:r>
              <a:rPr lang="en-US"/>
              <a:t>Insert </a:t>
            </a:r>
            <a:r>
              <a:rPr lang="en-US" err="1"/>
              <a:t>Powerpoint</a:t>
            </a:r>
            <a:r>
              <a:rPr lang="en-US"/>
              <a:t> Title</a:t>
            </a:r>
          </a:p>
        </p:txBody>
      </p:sp>
      <p:sp>
        <p:nvSpPr>
          <p:cNvPr id="3" name="Subtitle 2"/>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24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Insert </a:t>
            </a:r>
            <a:r>
              <a:rPr lang="en-US" err="1"/>
              <a:t>Powerpoint</a:t>
            </a:r>
            <a:r>
              <a:rPr lang="en-US"/>
              <a:t> Subtitle</a:t>
            </a:r>
          </a:p>
        </p:txBody>
      </p:sp>
      <p:pic>
        <p:nvPicPr>
          <p:cNvPr id="5" name="Picture 4" descr="A close up of a logo&#10;&#10;Description automatically generated">
            <a:extLst>
              <a:ext uri="{FF2B5EF4-FFF2-40B4-BE49-F238E27FC236}">
                <a16:creationId xmlns:a16="http://schemas.microsoft.com/office/drawing/2014/main" id="{148CC486-5F67-894A-9516-AAAD2E08DD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5" r="-505"/>
          <a:stretch/>
        </p:blipFill>
        <p:spPr>
          <a:xfrm>
            <a:off x="688929" y="546654"/>
            <a:ext cx="2483929" cy="1358603"/>
          </a:xfrm>
          <a:prstGeom prst="rect">
            <a:avLst/>
          </a:prstGeom>
        </p:spPr>
      </p:pic>
      <p:pic>
        <p:nvPicPr>
          <p:cNvPr id="6" name="Picture 5" descr="A close up of a logo&#10;&#10;Description automatically generated">
            <a:extLst>
              <a:ext uri="{FF2B5EF4-FFF2-40B4-BE49-F238E27FC236}">
                <a16:creationId xmlns:a16="http://schemas.microsoft.com/office/drawing/2014/main" id="{C51CCCDD-C1B6-478D-BFCE-47E0DCCC607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45" r="-505"/>
          <a:stretch/>
        </p:blipFill>
        <p:spPr>
          <a:xfrm>
            <a:off x="688929" y="546654"/>
            <a:ext cx="2483929" cy="1358603"/>
          </a:xfrm>
          <a:prstGeom prst="rect">
            <a:avLst/>
          </a:prstGeom>
        </p:spPr>
      </p:pic>
    </p:spTree>
    <p:extLst>
      <p:ext uri="{BB962C8B-B14F-4D97-AF65-F5344CB8AC3E}">
        <p14:creationId xmlns:p14="http://schemas.microsoft.com/office/powerpoint/2010/main" val="73097980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838200" y="1487968"/>
            <a:ext cx="105156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C1C682E-8FAD-49E8-8F92-927F4518EDCF}"/>
              </a:ext>
            </a:extLst>
          </p:cNvPr>
          <p:cNvSpPr>
            <a:spLocks noGrp="1"/>
          </p:cNvSpPr>
          <p:nvPr>
            <p:ph type="sldNum" sz="quarter" idx="11"/>
          </p:nvPr>
        </p:nvSpPr>
        <p:spPr>
          <a:xfrm>
            <a:off x="11514050" y="6356145"/>
            <a:ext cx="677951" cy="191503"/>
          </a:xfrm>
        </p:spPr>
        <p:txBody>
          <a:bodyPr/>
          <a:lstStyle/>
          <a:p>
            <a:fld id="{D8FE707D-7EDD-4671-B995-A3FBECAF0B25}" type="slidenum">
              <a:rPr lang="en-US" smtClean="0"/>
              <a:t>‹N°›</a:t>
            </a:fld>
            <a:endParaRPr lang="en-US"/>
          </a:p>
        </p:txBody>
      </p:sp>
    </p:spTree>
    <p:extLst>
      <p:ext uri="{BB962C8B-B14F-4D97-AF65-F5344CB8AC3E}">
        <p14:creationId xmlns:p14="http://schemas.microsoft.com/office/powerpoint/2010/main" val="780218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3464"/>
            <a:ext cx="12192000" cy="6858000"/>
          </a:xfrm>
          <a:prstGeom prst="rect">
            <a:avLst/>
          </a:prstGeom>
        </p:spPr>
      </p:pic>
      <p:sp>
        <p:nvSpPr>
          <p:cNvPr id="2" name="Title 1"/>
          <p:cNvSpPr>
            <a:spLocks noGrp="1"/>
          </p:cNvSpPr>
          <p:nvPr>
            <p:ph type="title" hasCustomPrompt="1"/>
          </p:nvPr>
        </p:nvSpPr>
        <p:spPr>
          <a:xfrm>
            <a:off x="5238242" y="767883"/>
            <a:ext cx="5244487" cy="2852737"/>
          </a:xfrm>
          <a:prstGeom prst="rect">
            <a:avLst/>
          </a:prstGeom>
        </p:spPr>
        <p:txBody>
          <a:bodyPr anchor="b">
            <a:normAutofit/>
          </a:bodyPr>
          <a:lstStyle>
            <a:lvl1pPr>
              <a:defRPr sz="3000" b="1" i="0" baseline="0">
                <a:solidFill>
                  <a:schemeClr val="tx1"/>
                </a:solidFill>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5238242" y="3647608"/>
            <a:ext cx="5244487" cy="1500187"/>
          </a:xfrm>
          <a:prstGeom prst="rect">
            <a:avLst/>
          </a:prstGeom>
        </p:spPr>
        <p:txBody>
          <a:bodyPr>
            <a:normAutofit/>
          </a:bodyPr>
          <a:lstStyle>
            <a:lvl1pPr marL="0" indent="0">
              <a:buNone/>
              <a:defRPr sz="21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Insert Section </a:t>
            </a:r>
            <a:r>
              <a:rPr lang="en-US" err="1"/>
              <a:t>Subheader</a:t>
            </a:r>
            <a:endParaRPr lang="en-US"/>
          </a:p>
        </p:txBody>
      </p:sp>
      <p:pic>
        <p:nvPicPr>
          <p:cNvPr id="6" name="Picture 5" descr="A close up of a logo&#10;&#10;Description automatically generated">
            <a:extLst>
              <a:ext uri="{FF2B5EF4-FFF2-40B4-BE49-F238E27FC236}">
                <a16:creationId xmlns:a16="http://schemas.microsoft.com/office/drawing/2014/main" id="{8B9E377D-E66A-DE44-9F46-F90FEF9D4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11" r="-3570"/>
          <a:stretch/>
        </p:blipFill>
        <p:spPr>
          <a:xfrm>
            <a:off x="10021252" y="5592526"/>
            <a:ext cx="2097301" cy="1107182"/>
          </a:xfrm>
          <a:prstGeom prst="rect">
            <a:avLst/>
          </a:prstGeom>
        </p:spPr>
      </p:pic>
      <p:pic>
        <p:nvPicPr>
          <p:cNvPr id="7" name="Picture 6" descr="A close up of a logo&#10;&#10;Description automatically generated">
            <a:extLst>
              <a:ext uri="{FF2B5EF4-FFF2-40B4-BE49-F238E27FC236}">
                <a16:creationId xmlns:a16="http://schemas.microsoft.com/office/drawing/2014/main" id="{FD00E24A-420E-4FCA-BA5E-4D9D3DFA31C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11" r="-3570"/>
          <a:stretch/>
        </p:blipFill>
        <p:spPr>
          <a:xfrm>
            <a:off x="10021252" y="5592526"/>
            <a:ext cx="2097301" cy="1107182"/>
          </a:xfrm>
          <a:prstGeom prst="rect">
            <a:avLst/>
          </a:prstGeom>
        </p:spPr>
      </p:pic>
    </p:spTree>
    <p:extLst>
      <p:ext uri="{BB962C8B-B14F-4D97-AF65-F5344CB8AC3E}">
        <p14:creationId xmlns:p14="http://schemas.microsoft.com/office/powerpoint/2010/main" val="190371962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0A462B-C595-449A-A3E9-859177802F21}"/>
              </a:ext>
            </a:extLst>
          </p:cNvPr>
          <p:cNvSpPr>
            <a:spLocks noGrp="1"/>
          </p:cNvSpPr>
          <p:nvPr>
            <p:ph type="sldNum" sz="quarter" idx="10"/>
          </p:nvPr>
        </p:nvSpPr>
        <p:spPr/>
        <p:txBody>
          <a:bodyPr/>
          <a:lstStyle/>
          <a:p>
            <a:fld id="{D8FE707D-7EDD-4671-B995-A3FBECAF0B25}" type="slidenum">
              <a:rPr lang="en-US" smtClean="0"/>
              <a:t>‹N°›</a:t>
            </a:fld>
            <a:endParaRPr lang="en-US"/>
          </a:p>
        </p:txBody>
      </p:sp>
    </p:spTree>
    <p:extLst>
      <p:ext uri="{BB962C8B-B14F-4D97-AF65-F5344CB8AC3E}">
        <p14:creationId xmlns:p14="http://schemas.microsoft.com/office/powerpoint/2010/main" val="21486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F294A-A80F-4AB7-BC6C-6ABE72E40A82}"/>
              </a:ext>
            </a:extLst>
          </p:cNvPr>
          <p:cNvSpPr>
            <a:spLocks noGrp="1"/>
          </p:cNvSpPr>
          <p:nvPr>
            <p:ph type="sldNum" sz="quarter" idx="10"/>
          </p:nvPr>
        </p:nvSpPr>
        <p:spPr/>
        <p:txBody>
          <a:bodyPr/>
          <a:lstStyle/>
          <a:p>
            <a:fld id="{D8FE707D-7EDD-4671-B995-A3FBECAF0B25}" type="slidenum">
              <a:rPr lang="en-US" smtClean="0"/>
              <a:pPr/>
              <a:t>‹N°›</a:t>
            </a:fld>
            <a:endParaRPr lang="en-US"/>
          </a:p>
        </p:txBody>
      </p:sp>
    </p:spTree>
    <p:extLst>
      <p:ext uri="{BB962C8B-B14F-4D97-AF65-F5344CB8AC3E}">
        <p14:creationId xmlns:p14="http://schemas.microsoft.com/office/powerpoint/2010/main" val="271500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838200" y="2094615"/>
            <a:ext cx="10515600" cy="1573619"/>
          </a:xfrm>
        </p:spPr>
        <p:txBody>
          <a:bodyPr>
            <a:normAutofit/>
          </a:bodyPr>
          <a:lstStyle>
            <a:lvl1pPr algn="ctr">
              <a:defRPr sz="3300"/>
            </a:lvl1pPr>
          </a:lstStyle>
          <a:p>
            <a:r>
              <a:rPr lang="en-US"/>
              <a:t>Click to edit Master title style</a:t>
            </a:r>
          </a:p>
        </p:txBody>
      </p:sp>
      <p:sp>
        <p:nvSpPr>
          <p:cNvPr id="3" name="Slide Number Placeholder 2">
            <a:extLst>
              <a:ext uri="{FF2B5EF4-FFF2-40B4-BE49-F238E27FC236}">
                <a16:creationId xmlns:a16="http://schemas.microsoft.com/office/drawing/2014/main" id="{0C51F313-F232-43FD-98DF-76C3033D077B}"/>
              </a:ext>
            </a:extLst>
          </p:cNvPr>
          <p:cNvSpPr>
            <a:spLocks noGrp="1"/>
          </p:cNvSpPr>
          <p:nvPr>
            <p:ph type="sldNum" sz="quarter" idx="10"/>
          </p:nvPr>
        </p:nvSpPr>
        <p:spPr/>
        <p:txBody>
          <a:bodyPr/>
          <a:lstStyle/>
          <a:p>
            <a:fld id="{D8FE707D-7EDD-4671-B995-A3FBECAF0B25}" type="slidenum">
              <a:rPr lang="en-US" smtClean="0"/>
              <a:pPr/>
              <a:t>‹N°›</a:t>
            </a:fld>
            <a:endParaRPr lang="en-US"/>
          </a:p>
        </p:txBody>
      </p:sp>
    </p:spTree>
    <p:extLst>
      <p:ext uri="{BB962C8B-B14F-4D97-AF65-F5344CB8AC3E}">
        <p14:creationId xmlns:p14="http://schemas.microsoft.com/office/powerpoint/2010/main" val="31850571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838201" y="1477927"/>
            <a:ext cx="5073649"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6280152" y="1488560"/>
            <a:ext cx="5073649"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28828FE-67C8-45D4-BF26-38EF5A264C1B}"/>
              </a:ext>
            </a:extLst>
          </p:cNvPr>
          <p:cNvSpPr>
            <a:spLocks noGrp="1"/>
          </p:cNvSpPr>
          <p:nvPr>
            <p:ph type="sldNum" sz="quarter" idx="12"/>
          </p:nvPr>
        </p:nvSpPr>
        <p:spPr/>
        <p:txBody>
          <a:bodyPr/>
          <a:lstStyle/>
          <a:p>
            <a:fld id="{D8FE707D-7EDD-4671-B995-A3FBECAF0B25}" type="slidenum">
              <a:rPr lang="en-US" smtClean="0"/>
              <a:pPr/>
              <a:t>‹N°›</a:t>
            </a:fld>
            <a:endParaRPr lang="en-US"/>
          </a:p>
        </p:txBody>
      </p:sp>
    </p:spTree>
    <p:extLst>
      <p:ext uri="{BB962C8B-B14F-4D97-AF65-F5344CB8AC3E}">
        <p14:creationId xmlns:p14="http://schemas.microsoft.com/office/powerpoint/2010/main" val="1791755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83717"/>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318263"/>
            <a:ext cx="5157787"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483717"/>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328895"/>
            <a:ext cx="5183188"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D43A726A-6EE6-4409-9904-61CC84EBD4BB}"/>
              </a:ext>
            </a:extLst>
          </p:cNvPr>
          <p:cNvSpPr>
            <a:spLocks noGrp="1"/>
          </p:cNvSpPr>
          <p:nvPr>
            <p:ph type="sldNum" sz="quarter" idx="10"/>
          </p:nvPr>
        </p:nvSpPr>
        <p:spPr/>
        <p:txBody>
          <a:bodyPr/>
          <a:lstStyle/>
          <a:p>
            <a:fld id="{D8FE707D-7EDD-4671-B995-A3FBECAF0B25}" type="slidenum">
              <a:rPr lang="en-US" smtClean="0"/>
              <a:pPr/>
              <a:t>‹N°›</a:t>
            </a:fld>
            <a:endParaRPr lang="en-US"/>
          </a:p>
        </p:txBody>
      </p:sp>
    </p:spTree>
    <p:extLst>
      <p:ext uri="{BB962C8B-B14F-4D97-AF65-F5344CB8AC3E}">
        <p14:creationId xmlns:p14="http://schemas.microsoft.com/office/powerpoint/2010/main" val="101347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7" y="6532563"/>
            <a:ext cx="5417547"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365760" tIns="45720" bIns="0" anchor="ctr"/>
          <a:lstStyle>
            <a:lvl1pPr marL="0" indent="0">
              <a:buNone/>
              <a:defRPr sz="27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609897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 Full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7" y="6532563"/>
            <a:ext cx="5417547"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365760" tIns="45720" bIns="0" anchor="ctr"/>
          <a:lstStyle>
            <a:lvl1pPr marL="0" indent="0">
              <a:buNone/>
              <a:defRPr sz="27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429027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3209954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Final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4125" b="1">
                <a:solidFill>
                  <a:schemeClr val="tx1"/>
                </a:solidFill>
                <a:latin typeface="Times" pitchFamily="2" charset="0"/>
              </a:defRPr>
            </a:lvl1pPr>
          </a:lstStyle>
          <a:p>
            <a:r>
              <a:rPr lang="en-US"/>
              <a:t>Insert Final Thoughts</a:t>
            </a:r>
          </a:p>
        </p:txBody>
      </p:sp>
      <p:pic>
        <p:nvPicPr>
          <p:cNvPr id="8" name="Picture 7">
            <a:extLst>
              <a:ext uri="{FF2B5EF4-FFF2-40B4-BE49-F238E27FC236}">
                <a16:creationId xmlns:a16="http://schemas.microsoft.com/office/drawing/2014/main" id="{CA493A6C-A820-6545-99FB-EE7602249F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71503" y="4052608"/>
            <a:ext cx="4048995" cy="1516062"/>
          </a:xfrm>
          <a:prstGeom prst="rect">
            <a:avLst/>
          </a:prstGeom>
        </p:spPr>
      </p:pic>
    </p:spTree>
    <p:extLst>
      <p:ext uri="{BB962C8B-B14F-4D97-AF65-F5344CB8AC3E}">
        <p14:creationId xmlns:p14="http://schemas.microsoft.com/office/powerpoint/2010/main" val="406347673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2700" b="1" i="0" baseline="0">
                <a:solidFill>
                  <a:schemeClr val="tx2"/>
                </a:solidFill>
                <a:latin typeface="Times" pitchFamily="2" charset="0"/>
              </a:defRPr>
            </a:lvl1pPr>
          </a:lstStyle>
          <a:p>
            <a:r>
              <a:rPr lang="en-US"/>
              <a:t>Insert slide header</a:t>
            </a:r>
          </a:p>
        </p:txBody>
      </p:sp>
    </p:spTree>
    <p:extLst>
      <p:ext uri="{BB962C8B-B14F-4D97-AF65-F5344CB8AC3E}">
        <p14:creationId xmlns:p14="http://schemas.microsoft.com/office/powerpoint/2010/main" val="284924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620158" y="988219"/>
            <a:ext cx="5244487" cy="2852737"/>
          </a:xfrm>
          <a:prstGeom prst="rect">
            <a:avLst/>
          </a:prstGeom>
        </p:spPr>
        <p:txBody>
          <a:bodyPr anchor="b">
            <a:normAutofit/>
          </a:bodyPr>
          <a:lstStyle>
            <a:lvl1pPr>
              <a:defRPr sz="4000" b="1" i="0" baseline="0">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5620158" y="3867944"/>
            <a:ext cx="5244487" cy="1500187"/>
          </a:xfrm>
          <a:prstGeom prst="rect">
            <a:avLst/>
          </a:prstGeo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Section </a:t>
            </a:r>
            <a:r>
              <a:rPr lang="en-US" err="1"/>
              <a:t>Subheader</a:t>
            </a:r>
            <a:endParaRPr lang="en-US"/>
          </a:p>
        </p:txBody>
      </p:sp>
    </p:spTree>
    <p:extLst>
      <p:ext uri="{BB962C8B-B14F-4D97-AF65-F5344CB8AC3E}">
        <p14:creationId xmlns:p14="http://schemas.microsoft.com/office/powerpoint/2010/main" val="188236007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51995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4" name="SmartArt Placeholder 13">
            <a:extLst>
              <a:ext uri="{FF2B5EF4-FFF2-40B4-BE49-F238E27FC236}">
                <a16:creationId xmlns:a16="http://schemas.microsoft.com/office/drawing/2014/main" id="{2F205BA3-5321-A340-B4CD-F0A6052BF0CE}"/>
              </a:ext>
            </a:extLst>
          </p:cNvPr>
          <p:cNvSpPr>
            <a:spLocks noGrp="1"/>
          </p:cNvSpPr>
          <p:nvPr>
            <p:ph type="dgm" sz="quarter" idx="11" hasCustomPrompt="1"/>
          </p:nvPr>
        </p:nvSpPr>
        <p:spPr>
          <a:xfrm>
            <a:off x="0" y="5470168"/>
            <a:ext cx="5588000" cy="914400"/>
          </a:xfrm>
          <a:prstGeom prst="rect">
            <a:avLst/>
          </a:prstGeom>
          <a:solidFill>
            <a:schemeClr val="tx2"/>
          </a:solidFill>
          <a:ln>
            <a:noFill/>
          </a:ln>
        </p:spPr>
        <p:txBody>
          <a:bodyPr lIns="548640" tIns="137160" anchor="ctr"/>
          <a:lstStyle>
            <a:lvl1pPr marL="0" indent="0">
              <a:buNone/>
              <a:defRPr sz="3600" b="1" i="0">
                <a:solidFill>
                  <a:schemeClr val="bg1"/>
                </a:solidFill>
                <a:latin typeface="Times" pitchFamily="2" charset="0"/>
              </a:defRPr>
            </a:lvl1pPr>
          </a:lstStyle>
          <a:p>
            <a:r>
              <a:rPr lang="en-US"/>
              <a:t>Photo Headline</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Tree>
    <p:extLst>
      <p:ext uri="{BB962C8B-B14F-4D97-AF65-F5344CB8AC3E}">
        <p14:creationId xmlns:p14="http://schemas.microsoft.com/office/powerpoint/2010/main" val="164259469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st Slide_EN">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3" name="Picture 2" descr="A close up of a logo&#10;&#10;Description automatically generated">
            <a:extLst>
              <a:ext uri="{FF2B5EF4-FFF2-40B4-BE49-F238E27FC236}">
                <a16:creationId xmlns:a16="http://schemas.microsoft.com/office/drawing/2014/main" id="{76DEBF15-9FBB-FE40-A95B-31A3A7E35F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9376" y="4052608"/>
            <a:ext cx="3493247" cy="1799552"/>
          </a:xfrm>
          <a:prstGeom prst="rect">
            <a:avLst/>
          </a:prstGeom>
        </p:spPr>
      </p:pic>
      <p:pic>
        <p:nvPicPr>
          <p:cNvPr id="5" name="Picture 4" descr="A close up of a logo&#10;&#10;Description automatically generated">
            <a:extLst>
              <a:ext uri="{FF2B5EF4-FFF2-40B4-BE49-F238E27FC236}">
                <a16:creationId xmlns:a16="http://schemas.microsoft.com/office/drawing/2014/main" id="{8DC728D0-8F57-B44D-A9BD-06305F4930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49376" y="4052608"/>
            <a:ext cx="3493247" cy="1799552"/>
          </a:xfrm>
          <a:prstGeom prst="rect">
            <a:avLst/>
          </a:prstGeom>
        </p:spPr>
      </p:pic>
    </p:spTree>
    <p:extLst>
      <p:ext uri="{BB962C8B-B14F-4D97-AF65-F5344CB8AC3E}">
        <p14:creationId xmlns:p14="http://schemas.microsoft.com/office/powerpoint/2010/main" val="168777722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Last Slide_F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26052" y="4049081"/>
            <a:ext cx="3739896" cy="1803637"/>
          </a:xfrm>
          <a:prstGeom prst="rect">
            <a:avLst/>
          </a:prstGeom>
        </p:spPr>
      </p:pic>
    </p:spTree>
    <p:extLst>
      <p:ext uri="{BB962C8B-B14F-4D97-AF65-F5344CB8AC3E}">
        <p14:creationId xmlns:p14="http://schemas.microsoft.com/office/powerpoint/2010/main" val="372649398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Last Slide_SP">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37990" y="4057496"/>
            <a:ext cx="3916019" cy="1801368"/>
          </a:xfrm>
          <a:prstGeom prst="rect">
            <a:avLst/>
          </a:prstGeom>
        </p:spPr>
      </p:pic>
    </p:spTree>
    <p:extLst>
      <p:ext uri="{BB962C8B-B14F-4D97-AF65-F5344CB8AC3E}">
        <p14:creationId xmlns:p14="http://schemas.microsoft.com/office/powerpoint/2010/main" val="317272857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90807" y="6565713"/>
            <a:ext cx="408387" cy="201706"/>
          </a:xfrm>
          <a:prstGeom prst="rect">
            <a:avLst/>
          </a:prstGeom>
        </p:spPr>
        <p:txBody>
          <a:bodyPr/>
          <a:lstStyle>
            <a:lvl1pPr>
              <a:defRPr sz="882" b="1">
                <a:solidFill>
                  <a:schemeClr val="bg1"/>
                </a:solidFill>
              </a:defRPr>
            </a:lvl1pPr>
          </a:lstStyle>
          <a:p>
            <a:fld id="{3AF21FA0-C69A-D549-B93E-AD7DB9D7EB7A}" type="slidenum">
              <a:rPr lang="en-US" smtClean="0"/>
              <a:pPr/>
              <a:t>‹N°›</a:t>
            </a:fld>
            <a:endParaRPr lang="en-US"/>
          </a:p>
        </p:txBody>
      </p:sp>
    </p:spTree>
    <p:extLst>
      <p:ext uri="{BB962C8B-B14F-4D97-AF65-F5344CB8AC3E}">
        <p14:creationId xmlns:p14="http://schemas.microsoft.com/office/powerpoint/2010/main" val="83261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0.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C68A1B-2C6C-5549-8A8C-8FE7450F7563}"/>
              </a:ext>
            </a:extLst>
          </p:cNvPr>
          <p:cNvSpPr txBox="1">
            <a:spLocks/>
          </p:cNvSpPr>
          <p:nvPr/>
        </p:nvSpPr>
        <p:spPr>
          <a:xfrm>
            <a:off x="11369548" y="6290433"/>
            <a:ext cx="7939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 </a:t>
            </a:r>
            <a:r>
              <a:rPr lang="en-US" sz="1500" b="0" i="1">
                <a:solidFill>
                  <a:schemeClr val="accent2"/>
                </a:solidFill>
              </a:rPr>
              <a:t>/</a:t>
            </a:r>
            <a:r>
              <a:rPr lang="en-US">
                <a:solidFill>
                  <a:schemeClr val="tx1"/>
                </a:solidFill>
              </a:rPr>
              <a:t> </a:t>
            </a:r>
            <a:fld id="{67670A0D-E481-4943-8BB9-3DE314317743}" type="slidenum">
              <a:rPr lang="en-US" sz="1200" smtClean="0">
                <a:solidFill>
                  <a:schemeClr val="tx1"/>
                </a:solidFill>
              </a:rPr>
              <a:pPr algn="l"/>
              <a:t>‹N°›</a:t>
            </a:fld>
            <a:endParaRPr lang="en-US" sz="1200">
              <a:solidFill>
                <a:schemeClr val="tx1"/>
              </a:solidFill>
            </a:endParaRPr>
          </a:p>
        </p:txBody>
      </p:sp>
      <p:pic>
        <p:nvPicPr>
          <p:cNvPr id="4" name="Picture 3">
            <a:extLst>
              <a:ext uri="{FF2B5EF4-FFF2-40B4-BE49-F238E27FC236}">
                <a16:creationId xmlns:a16="http://schemas.microsoft.com/office/drawing/2014/main" id="{62514DF7-2822-D940-BBE1-55C2C4A688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94306" y="6359525"/>
            <a:ext cx="347302" cy="191502"/>
          </a:xfrm>
          <a:prstGeom prst="rect">
            <a:avLst/>
          </a:prstGeom>
        </p:spPr>
      </p:pic>
      <p:sp>
        <p:nvSpPr>
          <p:cNvPr id="5" name="Slide Number Placeholder 4">
            <a:extLst>
              <a:ext uri="{FF2B5EF4-FFF2-40B4-BE49-F238E27FC236}">
                <a16:creationId xmlns:a16="http://schemas.microsoft.com/office/drawing/2014/main" id="{DC02902E-F8C6-DF41-BB87-50D54410EC2D}"/>
              </a:ext>
            </a:extLst>
          </p:cNvPr>
          <p:cNvSpPr txBox="1">
            <a:spLocks/>
          </p:cNvSpPr>
          <p:nvPr userDrawn="1"/>
        </p:nvSpPr>
        <p:spPr>
          <a:xfrm>
            <a:off x="11369548" y="6290433"/>
            <a:ext cx="7939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 </a:t>
            </a:r>
            <a:r>
              <a:rPr lang="en-US" sz="1500" b="0" i="1">
                <a:solidFill>
                  <a:schemeClr val="accent2"/>
                </a:solidFill>
              </a:rPr>
              <a:t>/</a:t>
            </a:r>
            <a:r>
              <a:rPr lang="en-US">
                <a:solidFill>
                  <a:schemeClr val="tx1"/>
                </a:solidFill>
              </a:rPr>
              <a:t> </a:t>
            </a:r>
            <a:fld id="{67670A0D-E481-4943-8BB9-3DE314317743}" type="slidenum">
              <a:rPr lang="en-US" sz="1200" smtClean="0">
                <a:solidFill>
                  <a:schemeClr val="tx1"/>
                </a:solidFill>
              </a:rPr>
              <a:pPr algn="l"/>
              <a:t>‹N°›</a:t>
            </a:fld>
            <a:endParaRPr lang="en-US" sz="1200">
              <a:solidFill>
                <a:schemeClr val="tx1"/>
              </a:solidFill>
            </a:endParaRPr>
          </a:p>
        </p:txBody>
      </p:sp>
      <p:pic>
        <p:nvPicPr>
          <p:cNvPr id="6" name="Picture 5">
            <a:extLst>
              <a:ext uri="{FF2B5EF4-FFF2-40B4-BE49-F238E27FC236}">
                <a16:creationId xmlns:a16="http://schemas.microsoft.com/office/drawing/2014/main" id="{8D0B1961-9A24-0748-AF7D-20C006DBFF6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94306" y="6359525"/>
            <a:ext cx="347302" cy="191502"/>
          </a:xfrm>
          <a:prstGeom prst="rect">
            <a:avLst/>
          </a:prstGeom>
        </p:spPr>
      </p:pic>
    </p:spTree>
    <p:extLst>
      <p:ext uri="{BB962C8B-B14F-4D97-AF65-F5344CB8AC3E}">
        <p14:creationId xmlns:p14="http://schemas.microsoft.com/office/powerpoint/2010/main" val="326153726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56"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D3AF57-BA9E-4752-AAA0-641472CC1AE7}"/>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8C38B01-E49A-FD46-B88C-11078952C0D2}"/>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l="-2294" r="-1883"/>
          <a:stretch/>
        </p:blipFill>
        <p:spPr>
          <a:xfrm>
            <a:off x="10991826" y="6317628"/>
            <a:ext cx="478367" cy="191502"/>
          </a:xfrm>
          <a:prstGeom prst="rect">
            <a:avLst/>
          </a:prstGeom>
        </p:spPr>
      </p:pic>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838200" y="365127"/>
            <a:ext cx="10515600" cy="1017107"/>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838200" y="1488558"/>
            <a:ext cx="105156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71ED8BB-1900-46EE-ACE3-78093F1080D6}"/>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2294" r="-1883"/>
          <a:stretch/>
        </p:blipFill>
        <p:spPr>
          <a:xfrm>
            <a:off x="10991826" y="6317628"/>
            <a:ext cx="478367" cy="191502"/>
          </a:xfrm>
          <a:prstGeom prst="rect">
            <a:avLst/>
          </a:prstGeom>
        </p:spPr>
      </p:pic>
      <p:sp>
        <p:nvSpPr>
          <p:cNvPr id="7" name="Slide Number Placeholder 6">
            <a:extLst>
              <a:ext uri="{FF2B5EF4-FFF2-40B4-BE49-F238E27FC236}">
                <a16:creationId xmlns:a16="http://schemas.microsoft.com/office/drawing/2014/main" id="{F71E3489-FA51-43B0-A6FE-A0F68DA8A742}"/>
              </a:ext>
            </a:extLst>
          </p:cNvPr>
          <p:cNvSpPr>
            <a:spLocks noGrp="1"/>
          </p:cNvSpPr>
          <p:nvPr>
            <p:ph type="sldNum" sz="quarter" idx="4"/>
          </p:nvPr>
        </p:nvSpPr>
        <p:spPr>
          <a:xfrm>
            <a:off x="11514050" y="6348810"/>
            <a:ext cx="677951" cy="191503"/>
          </a:xfrm>
          <a:prstGeom prst="rect">
            <a:avLst/>
          </a:prstGeom>
        </p:spPr>
        <p:txBody>
          <a:bodyPr vert="horz" lIns="91440" tIns="45720" rIns="91440" bIns="45720" rtlCol="0" anchor="ctr"/>
          <a:lstStyle>
            <a:lvl1pPr algn="l">
              <a:defRPr sz="1000">
                <a:solidFill>
                  <a:schemeClr val="tx1"/>
                </a:solidFill>
              </a:defRPr>
            </a:lvl1pPr>
          </a:lstStyle>
          <a:p>
            <a:fld id="{D8FE707D-7EDD-4671-B995-A3FBECAF0B25}" type="slidenum">
              <a:rPr lang="en-US" smtClean="0"/>
              <a:pPr/>
              <a:t>‹N°›</a:t>
            </a:fld>
            <a:endParaRPr lang="en-US"/>
          </a:p>
        </p:txBody>
      </p:sp>
      <p:sp>
        <p:nvSpPr>
          <p:cNvPr id="11" name="TextBox 10">
            <a:extLst>
              <a:ext uri="{FF2B5EF4-FFF2-40B4-BE49-F238E27FC236}">
                <a16:creationId xmlns:a16="http://schemas.microsoft.com/office/drawing/2014/main" id="{6538A071-5EE4-4B13-9299-925890F0CD14}"/>
              </a:ext>
            </a:extLst>
          </p:cNvPr>
          <p:cNvSpPr txBox="1"/>
          <p:nvPr userDrawn="1"/>
        </p:nvSpPr>
        <p:spPr>
          <a:xfrm>
            <a:off x="11394594" y="6299137"/>
            <a:ext cx="354060" cy="276999"/>
          </a:xfrm>
          <a:prstGeom prst="rect">
            <a:avLst/>
          </a:prstGeom>
          <a:noFill/>
        </p:spPr>
        <p:txBody>
          <a:bodyPr wrap="square" rtlCol="0">
            <a:spAutoFit/>
          </a:bodyPr>
          <a:lstStyle/>
          <a:p>
            <a:r>
              <a:rPr lang="en-US" sz="1200" b="0" i="1">
                <a:solidFill>
                  <a:schemeClr val="accent2"/>
                </a:solidFill>
              </a:rPr>
              <a:t>/</a:t>
            </a:r>
          </a:p>
        </p:txBody>
      </p:sp>
    </p:spTree>
    <p:extLst>
      <p:ext uri="{BB962C8B-B14F-4D97-AF65-F5344CB8AC3E}">
        <p14:creationId xmlns:p14="http://schemas.microsoft.com/office/powerpoint/2010/main" val="1619305771"/>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Lst>
  <p:hf hdr="0" ftr="0" dt="0"/>
  <p:txStyles>
    <p:titleStyle>
      <a:lvl1pPr algn="l" defTabSz="6858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65EEC746-F620-4B9C-436C-72DC74985F93}"/>
              </a:ext>
            </a:extLst>
          </p:cNvPr>
          <p:cNvPicPr>
            <a:picLocks noGrp="1" noChangeAspect="1"/>
          </p:cNvPicPr>
          <p:nvPr>
            <p:ph type="pic" sz="quarter" idx="10"/>
          </p:nvPr>
        </p:nvPicPr>
        <p:blipFill rotWithShape="1">
          <a:blip r:embed="rId2"/>
          <a:srcRect/>
          <a:stretch/>
        </p:blipFill>
        <p:spPr>
          <a:xfrm>
            <a:off x="20" y="0"/>
            <a:ext cx="12191980" cy="6857990"/>
          </a:xfrm>
          <a:prstGeom prst="rect">
            <a:avLst/>
          </a:prstGeom>
          <a:noFill/>
        </p:spPr>
      </p:pic>
      <p:sp>
        <p:nvSpPr>
          <p:cNvPr id="6" name="Text Placeholder 3">
            <a:extLst>
              <a:ext uri="{FF2B5EF4-FFF2-40B4-BE49-F238E27FC236}">
                <a16:creationId xmlns:a16="http://schemas.microsoft.com/office/drawing/2014/main" id="{11B96288-E4F5-5B3E-0A40-BB4914D2CD8C}"/>
              </a:ext>
            </a:extLst>
          </p:cNvPr>
          <p:cNvSpPr txBox="1">
            <a:spLocks/>
          </p:cNvSpPr>
          <p:nvPr/>
        </p:nvSpPr>
        <p:spPr>
          <a:xfrm>
            <a:off x="163285" y="4474029"/>
            <a:ext cx="7217230" cy="10776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bg1"/>
                </a:solidFill>
                <a:latin typeface="Aharoni" panose="02010803020104030203" pitchFamily="2" charset="-79"/>
                <a:cs typeface="Aharoni" panose="02010803020104030203" pitchFamily="2" charset="-79"/>
              </a:rPr>
              <a:t>DEWRAL dans le </a:t>
            </a:r>
            <a:r>
              <a:rPr lang="en-US" sz="4000" dirty="0" err="1">
                <a:solidFill>
                  <a:schemeClr val="bg1"/>
                </a:solidFill>
                <a:latin typeface="Aharoni" panose="02010803020104030203" pitchFamily="2" charset="-79"/>
                <a:cs typeface="Aharoni" panose="02010803020104030203" pitchFamily="2" charset="-79"/>
              </a:rPr>
              <a:t>Liptako</a:t>
            </a:r>
            <a:r>
              <a:rPr lang="en-US" sz="4000" dirty="0">
                <a:solidFill>
                  <a:schemeClr val="bg1"/>
                </a:solidFill>
                <a:latin typeface="Aharoni" panose="02010803020104030203" pitchFamily="2" charset="-79"/>
                <a:cs typeface="Aharoni" panose="02010803020104030203" pitchFamily="2" charset="-79"/>
              </a:rPr>
              <a:t> </a:t>
            </a:r>
            <a:r>
              <a:rPr lang="en-US" sz="4000" dirty="0" err="1">
                <a:solidFill>
                  <a:schemeClr val="bg1"/>
                </a:solidFill>
                <a:latin typeface="Aharoni" panose="02010803020104030203" pitchFamily="2" charset="-79"/>
                <a:cs typeface="Aharoni" panose="02010803020104030203" pitchFamily="2" charset="-79"/>
              </a:rPr>
              <a:t>Gourma</a:t>
            </a:r>
            <a:r>
              <a:rPr lang="en-US" sz="4000" dirty="0">
                <a:solidFill>
                  <a:schemeClr val="bg1"/>
                </a:solidFill>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212014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B37-DB93-1948-B649-E3DD22AC30F8}"/>
              </a:ext>
            </a:extLst>
          </p:cNvPr>
          <p:cNvSpPr>
            <a:spLocks noGrp="1"/>
          </p:cNvSpPr>
          <p:nvPr>
            <p:ph type="ctrTitle"/>
          </p:nvPr>
        </p:nvSpPr>
        <p:spPr/>
        <p:txBody>
          <a:bodyPr/>
          <a:lstStyle/>
          <a:p>
            <a:r>
              <a:rPr lang="en-US" dirty="0"/>
              <a:t>Merci !</a:t>
            </a:r>
          </a:p>
        </p:txBody>
      </p:sp>
    </p:spTree>
    <p:extLst>
      <p:ext uri="{BB962C8B-B14F-4D97-AF65-F5344CB8AC3E}">
        <p14:creationId xmlns:p14="http://schemas.microsoft.com/office/powerpoint/2010/main" val="379348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4B57646-DF2F-4BD1-CBB4-F173E726E9BC}"/>
              </a:ext>
            </a:extLst>
          </p:cNvPr>
          <p:cNvSpPr>
            <a:spLocks noGrp="1"/>
          </p:cNvSpPr>
          <p:nvPr>
            <p:ph sz="half" idx="2"/>
          </p:nvPr>
        </p:nvSpPr>
        <p:spPr>
          <a:xfrm>
            <a:off x="778710" y="1109685"/>
            <a:ext cx="5393489" cy="5721749"/>
          </a:xfrm>
        </p:spPr>
        <p:txBody>
          <a:bodyPr/>
          <a:lstStyle/>
          <a:p>
            <a:r>
              <a:rPr lang="fr-FR" sz="2000" b="1" dirty="0"/>
              <a:t>Titre: </a:t>
            </a:r>
            <a:r>
              <a:rPr lang="fr-FR" sz="2000" dirty="0"/>
              <a:t>Projet de réponse rapide et de </a:t>
            </a:r>
            <a:r>
              <a:rPr lang="fr-FR" sz="2000" dirty="0" err="1"/>
              <a:t>resilience</a:t>
            </a:r>
            <a:r>
              <a:rPr lang="fr-FR" sz="2000" dirty="0"/>
              <a:t> dans le </a:t>
            </a:r>
            <a:r>
              <a:rPr lang="fr-FR" sz="2000" dirty="0" err="1"/>
              <a:t>liptako</a:t>
            </a:r>
            <a:r>
              <a:rPr lang="fr-FR" sz="2000" dirty="0"/>
              <a:t> </a:t>
            </a:r>
            <a:r>
              <a:rPr lang="fr-FR" sz="2000" dirty="0" err="1"/>
              <a:t>gouma</a:t>
            </a:r>
            <a:endParaRPr lang="fr-FR" sz="2000" dirty="0"/>
          </a:p>
          <a:p>
            <a:r>
              <a:rPr lang="fr-FR" sz="2000" b="1" dirty="0"/>
              <a:t>Chef de file: </a:t>
            </a:r>
            <a:r>
              <a:rPr lang="fr-FR" sz="2000" dirty="0" err="1"/>
              <a:t>Catholic</a:t>
            </a:r>
            <a:r>
              <a:rPr lang="fr-FR" sz="2000" dirty="0"/>
              <a:t> Relief Services</a:t>
            </a:r>
          </a:p>
          <a:p>
            <a:r>
              <a:rPr lang="fr-FR" sz="2000" b="1" dirty="0"/>
              <a:t>Les partenaires: </a:t>
            </a:r>
            <a:r>
              <a:rPr lang="fr-FR" sz="2000" dirty="0"/>
              <a:t>Caritas (Mopti, CADEV et OCADES), CONCERN</a:t>
            </a:r>
          </a:p>
          <a:p>
            <a:r>
              <a:rPr lang="fr-FR" sz="2000" b="1" dirty="0"/>
              <a:t>Pays de mise en œuvre:</a:t>
            </a:r>
            <a:r>
              <a:rPr lang="fr-FR" sz="2000" dirty="0"/>
              <a:t> Niger, Mali et Burkina</a:t>
            </a:r>
          </a:p>
          <a:p>
            <a:r>
              <a:rPr lang="fr-FR" sz="2000" b="1" dirty="0"/>
              <a:t>Période de mise en œuvre: </a:t>
            </a:r>
            <a:r>
              <a:rPr lang="fr-FR" sz="2000" dirty="0"/>
              <a:t>Mars 2023 Avril 2025</a:t>
            </a:r>
          </a:p>
          <a:p>
            <a:r>
              <a:rPr lang="fr-FR" sz="2000" b="1" dirty="0"/>
              <a:t>Budget total: </a:t>
            </a:r>
            <a:r>
              <a:rPr lang="fr-FR" sz="2000" dirty="0"/>
              <a:t>8 644 815 GBP</a:t>
            </a:r>
          </a:p>
          <a:p>
            <a:r>
              <a:rPr lang="fr-FR" sz="2000" b="1" dirty="0"/>
              <a:t>Résumé: </a:t>
            </a:r>
          </a:p>
          <a:p>
            <a:pPr marL="342900" indent="-342900">
              <a:buFont typeface="+mj-lt"/>
              <a:buAutoNum type="arabicPeriod"/>
            </a:pPr>
            <a:r>
              <a:rPr lang="fr-FR" sz="2000" dirty="0"/>
              <a:t>Prolongation des crises (installation des déplacés sur plusieurs années)</a:t>
            </a:r>
          </a:p>
          <a:p>
            <a:pPr marL="342900" indent="-342900">
              <a:buFont typeface="+mj-lt"/>
              <a:buAutoNum type="arabicPeriod"/>
            </a:pPr>
            <a:r>
              <a:rPr lang="fr-FR" sz="2000" dirty="0"/>
              <a:t>Une assistance humanitaire qui répond aux chocs dans des endroit peu sécurisés </a:t>
            </a:r>
          </a:p>
          <a:p>
            <a:pPr marL="342900" indent="-342900">
              <a:buFont typeface="+mj-lt"/>
              <a:buAutoNum type="arabicPeriod"/>
            </a:pPr>
            <a:r>
              <a:rPr lang="fr-FR" sz="2000" dirty="0"/>
              <a:t>L’approche est mal adapté pour soutenir  les déplacés en zone urbaines </a:t>
            </a:r>
            <a:r>
              <a:rPr lang="fr-FR" sz="2000" dirty="0" err="1"/>
              <a:t>ect</a:t>
            </a:r>
            <a:r>
              <a:rPr lang="fr-FR" sz="2000" dirty="0"/>
              <a:t>…</a:t>
            </a:r>
          </a:p>
        </p:txBody>
      </p:sp>
      <p:sp>
        <p:nvSpPr>
          <p:cNvPr id="4" name="Espace réservé du texte 3">
            <a:extLst>
              <a:ext uri="{FF2B5EF4-FFF2-40B4-BE49-F238E27FC236}">
                <a16:creationId xmlns:a16="http://schemas.microsoft.com/office/drawing/2014/main" id="{0EA3AF38-0BF6-0E14-5E11-965480CE8C47}"/>
              </a:ext>
            </a:extLst>
          </p:cNvPr>
          <p:cNvSpPr>
            <a:spLocks noGrp="1"/>
          </p:cNvSpPr>
          <p:nvPr>
            <p:ph type="body" sz="quarter" idx="3"/>
          </p:nvPr>
        </p:nvSpPr>
        <p:spPr>
          <a:xfrm>
            <a:off x="6944743" y="730952"/>
            <a:ext cx="5183188" cy="823912"/>
          </a:xfrm>
        </p:spPr>
        <p:txBody>
          <a:bodyPr/>
          <a:lstStyle/>
          <a:p>
            <a:r>
              <a:rPr lang="fr-FR" dirty="0"/>
              <a:t>Les partenaires </a:t>
            </a:r>
          </a:p>
        </p:txBody>
      </p:sp>
      <p:sp>
        <p:nvSpPr>
          <p:cNvPr id="6" name="Titre 5">
            <a:extLst>
              <a:ext uri="{FF2B5EF4-FFF2-40B4-BE49-F238E27FC236}">
                <a16:creationId xmlns:a16="http://schemas.microsoft.com/office/drawing/2014/main" id="{43492BD5-2E4F-8EEE-FE08-39B9582A2AA6}"/>
              </a:ext>
            </a:extLst>
          </p:cNvPr>
          <p:cNvSpPr>
            <a:spLocks noGrp="1"/>
          </p:cNvSpPr>
          <p:nvPr>
            <p:ph type="title"/>
          </p:nvPr>
        </p:nvSpPr>
        <p:spPr>
          <a:xfrm>
            <a:off x="742948" y="26566"/>
            <a:ext cx="10515600" cy="1031056"/>
          </a:xfrm>
        </p:spPr>
        <p:txBody>
          <a:bodyPr/>
          <a:lstStyle/>
          <a:p>
            <a:r>
              <a:rPr lang="fr-FR" dirty="0"/>
              <a:t>Qui sommes nous ?</a:t>
            </a:r>
          </a:p>
        </p:txBody>
      </p:sp>
      <p:pic>
        <p:nvPicPr>
          <p:cNvPr id="7" name="Picture 18">
            <a:extLst>
              <a:ext uri="{FF2B5EF4-FFF2-40B4-BE49-F238E27FC236}">
                <a16:creationId xmlns:a16="http://schemas.microsoft.com/office/drawing/2014/main" id="{476A6CEB-C79B-EB6E-009B-2DEAF809B3DC}"/>
              </a:ext>
            </a:extLst>
          </p:cNvPr>
          <p:cNvPicPr>
            <a:picLocks noGrp="1" noChangeAspect="1"/>
          </p:cNvPicPr>
          <p:nvPr>
            <p:ph sz="quarter" idx="4"/>
          </p:nvPr>
        </p:nvPicPr>
        <p:blipFill>
          <a:blip r:embed="rId3"/>
          <a:stretch>
            <a:fillRect/>
          </a:stretch>
        </p:blipFill>
        <p:spPr>
          <a:xfrm>
            <a:off x="6400800" y="3384633"/>
            <a:ext cx="1636769" cy="1400696"/>
          </a:xfrm>
          <a:prstGeom prst="rect">
            <a:avLst/>
          </a:prstGeom>
        </p:spPr>
      </p:pic>
      <p:pic>
        <p:nvPicPr>
          <p:cNvPr id="8" name="Picture 22">
            <a:extLst>
              <a:ext uri="{FF2B5EF4-FFF2-40B4-BE49-F238E27FC236}">
                <a16:creationId xmlns:a16="http://schemas.microsoft.com/office/drawing/2014/main" id="{81D2D86C-4D32-F20E-C456-EFE2AF71A8E7}"/>
              </a:ext>
            </a:extLst>
          </p:cNvPr>
          <p:cNvPicPr>
            <a:picLocks noChangeAspect="1"/>
          </p:cNvPicPr>
          <p:nvPr/>
        </p:nvPicPr>
        <p:blipFill>
          <a:blip r:embed="rId4"/>
          <a:stretch>
            <a:fillRect/>
          </a:stretch>
        </p:blipFill>
        <p:spPr>
          <a:xfrm>
            <a:off x="9873612" y="3532486"/>
            <a:ext cx="1188720" cy="1188720"/>
          </a:xfrm>
          <a:prstGeom prst="rect">
            <a:avLst/>
          </a:prstGeom>
        </p:spPr>
      </p:pic>
      <p:pic>
        <p:nvPicPr>
          <p:cNvPr id="9" name="Picture 19">
            <a:extLst>
              <a:ext uri="{FF2B5EF4-FFF2-40B4-BE49-F238E27FC236}">
                <a16:creationId xmlns:a16="http://schemas.microsoft.com/office/drawing/2014/main" id="{7C023AD4-2E9A-0F4A-A746-6B487715734A}"/>
              </a:ext>
            </a:extLst>
          </p:cNvPr>
          <p:cNvPicPr>
            <a:picLocks noChangeAspect="1"/>
          </p:cNvPicPr>
          <p:nvPr/>
        </p:nvPicPr>
        <p:blipFill>
          <a:blip r:embed="rId5"/>
          <a:stretch>
            <a:fillRect/>
          </a:stretch>
        </p:blipFill>
        <p:spPr>
          <a:xfrm>
            <a:off x="6068819" y="2215355"/>
            <a:ext cx="2802690" cy="672035"/>
          </a:xfrm>
          <a:prstGeom prst="rect">
            <a:avLst/>
          </a:prstGeom>
        </p:spPr>
      </p:pic>
      <p:pic>
        <p:nvPicPr>
          <p:cNvPr id="10" name="Picture 20">
            <a:extLst>
              <a:ext uri="{FF2B5EF4-FFF2-40B4-BE49-F238E27FC236}">
                <a16:creationId xmlns:a16="http://schemas.microsoft.com/office/drawing/2014/main" id="{642A8299-5634-2F11-E8FC-1C1270181487}"/>
              </a:ext>
            </a:extLst>
          </p:cNvPr>
          <p:cNvPicPr>
            <a:picLocks noChangeAspect="1"/>
          </p:cNvPicPr>
          <p:nvPr/>
        </p:nvPicPr>
        <p:blipFill>
          <a:blip r:embed="rId6"/>
          <a:stretch>
            <a:fillRect/>
          </a:stretch>
        </p:blipFill>
        <p:spPr>
          <a:xfrm>
            <a:off x="9335534" y="5556998"/>
            <a:ext cx="2182459" cy="726011"/>
          </a:xfrm>
          <a:prstGeom prst="rect">
            <a:avLst/>
          </a:prstGeom>
        </p:spPr>
      </p:pic>
      <p:pic>
        <p:nvPicPr>
          <p:cNvPr id="11" name="Picture 21" descr="Logo, company name&#10;&#10;Description automatically generated">
            <a:extLst>
              <a:ext uri="{FF2B5EF4-FFF2-40B4-BE49-F238E27FC236}">
                <a16:creationId xmlns:a16="http://schemas.microsoft.com/office/drawing/2014/main" id="{22943CB5-31AC-B803-246F-91E2B8601CC1}"/>
              </a:ext>
            </a:extLst>
          </p:cNvPr>
          <p:cNvPicPr>
            <a:picLocks noChangeAspect="1"/>
          </p:cNvPicPr>
          <p:nvPr/>
        </p:nvPicPr>
        <p:blipFill>
          <a:blip r:embed="rId7"/>
          <a:stretch>
            <a:fillRect/>
          </a:stretch>
        </p:blipFill>
        <p:spPr>
          <a:xfrm>
            <a:off x="6486975" y="4945676"/>
            <a:ext cx="1908264" cy="1400695"/>
          </a:xfrm>
          <a:prstGeom prst="rect">
            <a:avLst/>
          </a:prstGeom>
          <a:ln>
            <a:noFill/>
          </a:ln>
        </p:spPr>
      </p:pic>
      <p:pic>
        <p:nvPicPr>
          <p:cNvPr id="12" name="Image 11" descr="UK Aid logo">
            <a:extLst>
              <a:ext uri="{FF2B5EF4-FFF2-40B4-BE49-F238E27FC236}">
                <a16:creationId xmlns:a16="http://schemas.microsoft.com/office/drawing/2014/main" id="{94927150-92F7-BDC4-EB3F-0B7F4FC0D2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35534" y="1648431"/>
            <a:ext cx="2604302" cy="1736202"/>
          </a:xfrm>
          <a:prstGeom prst="rect">
            <a:avLst/>
          </a:prstGeom>
          <a:noFill/>
          <a:ln>
            <a:noFill/>
          </a:ln>
        </p:spPr>
      </p:pic>
    </p:spTree>
    <p:extLst>
      <p:ext uri="{BB962C8B-B14F-4D97-AF65-F5344CB8AC3E}">
        <p14:creationId xmlns:p14="http://schemas.microsoft.com/office/powerpoint/2010/main" val="126546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39AF7EE-1F88-E37B-4C62-88C577FD3E90}"/>
              </a:ext>
            </a:extLst>
          </p:cNvPr>
          <p:cNvSpPr>
            <a:spLocks noGrp="1"/>
          </p:cNvSpPr>
          <p:nvPr>
            <p:ph type="title"/>
          </p:nvPr>
        </p:nvSpPr>
        <p:spPr>
          <a:xfrm>
            <a:off x="3124200" y="0"/>
            <a:ext cx="5943600" cy="684097"/>
          </a:xfrm>
        </p:spPr>
        <p:txBody>
          <a:bodyPr/>
          <a:lstStyle/>
          <a:p>
            <a:r>
              <a:rPr lang="en-US" dirty="0" err="1"/>
              <a:t>Où</a:t>
            </a:r>
            <a:r>
              <a:rPr lang="en-US" dirty="0"/>
              <a:t> </a:t>
            </a:r>
            <a:r>
              <a:rPr lang="en-US" dirty="0" err="1"/>
              <a:t>sommes</a:t>
            </a:r>
            <a:r>
              <a:rPr lang="en-US" dirty="0"/>
              <a:t> nous?</a:t>
            </a:r>
          </a:p>
        </p:txBody>
      </p:sp>
      <p:sp>
        <p:nvSpPr>
          <p:cNvPr id="24" name="Oval 23">
            <a:extLst>
              <a:ext uri="{FF2B5EF4-FFF2-40B4-BE49-F238E27FC236}">
                <a16:creationId xmlns:a16="http://schemas.microsoft.com/office/drawing/2014/main" id="{5E0542C7-85EF-80D3-D633-D81F656B02B3}"/>
              </a:ext>
            </a:extLst>
          </p:cNvPr>
          <p:cNvSpPr/>
          <p:nvPr/>
        </p:nvSpPr>
        <p:spPr>
          <a:xfrm>
            <a:off x="6767096" y="3861285"/>
            <a:ext cx="1347673" cy="13455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74B3F292-72CC-97DD-9D51-B62067E0ED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457" y="1651186"/>
            <a:ext cx="6942627" cy="4969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839ADB54-5AE1-0C38-D650-711E1CA2C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5657" y="342048"/>
            <a:ext cx="3141210" cy="373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15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9BCF-2DF0-D223-669A-87CE6345A36B}"/>
              </a:ext>
            </a:extLst>
          </p:cNvPr>
          <p:cNvSpPr>
            <a:spLocks noGrp="1"/>
          </p:cNvSpPr>
          <p:nvPr>
            <p:ph type="title"/>
          </p:nvPr>
        </p:nvSpPr>
        <p:spPr>
          <a:xfrm>
            <a:off x="839788" y="365126"/>
            <a:ext cx="10515600" cy="1031056"/>
          </a:xfrm>
        </p:spPr>
        <p:txBody>
          <a:bodyPr anchor="b">
            <a:normAutofit/>
          </a:bodyPr>
          <a:lstStyle/>
          <a:p>
            <a:r>
              <a:rPr lang="en-US" err="1"/>
              <a:t>Dewral</a:t>
            </a:r>
            <a:r>
              <a:rPr lang="en-US"/>
              <a:t>: La </a:t>
            </a:r>
            <a:r>
              <a:rPr lang="en-US" err="1"/>
              <a:t>grande</a:t>
            </a:r>
            <a:r>
              <a:rPr lang="en-US"/>
              <a:t> idée</a:t>
            </a:r>
          </a:p>
        </p:txBody>
      </p:sp>
      <p:sp>
        <p:nvSpPr>
          <p:cNvPr id="4" name="Slide Number Placeholder 3" hidden="1">
            <a:extLst>
              <a:ext uri="{FF2B5EF4-FFF2-40B4-BE49-F238E27FC236}">
                <a16:creationId xmlns:a16="http://schemas.microsoft.com/office/drawing/2014/main" id="{E2F62A95-7CFB-7D98-E7E9-B2183FDD7130}"/>
              </a:ext>
            </a:extLst>
          </p:cNvPr>
          <p:cNvSpPr>
            <a:spLocks noGrp="1"/>
          </p:cNvSpPr>
          <p:nvPr>
            <p:ph type="sldNum" sz="quarter" idx="4294967295"/>
          </p:nvPr>
        </p:nvSpPr>
        <p:spPr>
          <a:xfrm>
            <a:off x="8635537" y="6348809"/>
            <a:ext cx="508463" cy="191503"/>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FE707D-7EDD-4671-B995-A3FBECAF0B25}" type="slidenum">
              <a:rPr lang="en-US" smtClean="0"/>
              <a:pPr>
                <a:spcAft>
                  <a:spcPts val="600"/>
                </a:spcAft>
              </a:pPr>
              <a:t>4</a:t>
            </a:fld>
            <a:endParaRPr lang="en-US"/>
          </a:p>
        </p:txBody>
      </p:sp>
      <p:graphicFrame>
        <p:nvGraphicFramePr>
          <p:cNvPr id="8" name="Content Placeholder 2">
            <a:extLst>
              <a:ext uri="{FF2B5EF4-FFF2-40B4-BE49-F238E27FC236}">
                <a16:creationId xmlns:a16="http://schemas.microsoft.com/office/drawing/2014/main" id="{ED0BC78A-6030-3617-6AEA-0A203AC2768D}"/>
              </a:ext>
            </a:extLst>
          </p:cNvPr>
          <p:cNvGraphicFramePr>
            <a:graphicFrameLocks noGrp="1"/>
          </p:cNvGraphicFramePr>
          <p:nvPr>
            <p:ph idx="1"/>
            <p:extLst>
              <p:ext uri="{D42A27DB-BD31-4B8C-83A1-F6EECF244321}">
                <p14:modId xmlns:p14="http://schemas.microsoft.com/office/powerpoint/2010/main" val="1447227829"/>
              </p:ext>
            </p:extLst>
          </p:nvPr>
        </p:nvGraphicFramePr>
        <p:xfrm>
          <a:off x="838200" y="1484671"/>
          <a:ext cx="10515600" cy="4692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1041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7D289-7CAF-9502-4E79-974170A093A1}"/>
              </a:ext>
            </a:extLst>
          </p:cNvPr>
          <p:cNvSpPr>
            <a:spLocks noGrp="1"/>
          </p:cNvSpPr>
          <p:nvPr>
            <p:ph type="body" idx="1"/>
          </p:nvPr>
        </p:nvSpPr>
        <p:spPr>
          <a:xfrm>
            <a:off x="839788" y="1494350"/>
            <a:ext cx="5157787" cy="1492690"/>
          </a:xfrm>
        </p:spPr>
        <p:txBody>
          <a:bodyPr/>
          <a:lstStyle/>
          <a:p>
            <a:r>
              <a:rPr lang="fr-FR" sz="2000" dirty="0"/>
              <a:t>Sélection critères des sites:</a:t>
            </a:r>
          </a:p>
          <a:p>
            <a:pPr marL="342900" indent="-342900">
              <a:buFont typeface="Arial" panose="020B0604020202020204" pitchFamily="34" charset="0"/>
              <a:buChar char="•"/>
            </a:pPr>
            <a:r>
              <a:rPr lang="fr-FR" sz="2000" b="0" dirty="0"/>
              <a:t>Coordination et couverture des Gap </a:t>
            </a:r>
          </a:p>
          <a:p>
            <a:pPr marL="342900" indent="-342900">
              <a:buFont typeface="Arial" panose="020B0604020202020204" pitchFamily="34" charset="0"/>
              <a:buChar char="•"/>
            </a:pPr>
            <a:r>
              <a:rPr lang="fr-FR" sz="2000" b="0" dirty="0"/>
              <a:t>Insécurité alimentaire: IPC Phase 3+, GAM 10%+, “</a:t>
            </a:r>
            <a:r>
              <a:rPr lang="fr-FR" sz="2000" b="0" dirty="0" err="1"/>
              <a:t>food</a:t>
            </a:r>
            <a:r>
              <a:rPr lang="fr-FR" sz="2000" b="0" dirty="0"/>
              <a:t> gaps”</a:t>
            </a:r>
          </a:p>
        </p:txBody>
      </p:sp>
      <p:pic>
        <p:nvPicPr>
          <p:cNvPr id="8" name="Content Placeholder 7">
            <a:extLst>
              <a:ext uri="{FF2B5EF4-FFF2-40B4-BE49-F238E27FC236}">
                <a16:creationId xmlns:a16="http://schemas.microsoft.com/office/drawing/2014/main" id="{D94E4747-38D2-805D-2360-217D1DD5082E}"/>
              </a:ext>
            </a:extLst>
          </p:cNvPr>
          <p:cNvPicPr>
            <a:picLocks noGrp="1" noChangeAspect="1"/>
          </p:cNvPicPr>
          <p:nvPr>
            <p:ph sz="half" idx="2"/>
          </p:nvPr>
        </p:nvPicPr>
        <p:blipFill>
          <a:blip r:embed="rId2"/>
          <a:stretch>
            <a:fillRect/>
          </a:stretch>
        </p:blipFill>
        <p:spPr>
          <a:xfrm>
            <a:off x="1190309" y="3123686"/>
            <a:ext cx="4357052" cy="2904701"/>
          </a:xfrm>
          <a:ln>
            <a:solidFill>
              <a:schemeClr val="tx2">
                <a:lumMod val="50000"/>
              </a:schemeClr>
            </a:solidFill>
          </a:ln>
        </p:spPr>
      </p:pic>
      <p:sp>
        <p:nvSpPr>
          <p:cNvPr id="5" name="Content Placeholder 4">
            <a:extLst>
              <a:ext uri="{FF2B5EF4-FFF2-40B4-BE49-F238E27FC236}">
                <a16:creationId xmlns:a16="http://schemas.microsoft.com/office/drawing/2014/main" id="{1AB22944-EBB1-3443-C100-E89F3282848B}"/>
              </a:ext>
            </a:extLst>
          </p:cNvPr>
          <p:cNvSpPr>
            <a:spLocks noGrp="1"/>
          </p:cNvSpPr>
          <p:nvPr>
            <p:ph sz="quarter" idx="4"/>
          </p:nvPr>
        </p:nvSpPr>
        <p:spPr>
          <a:xfrm>
            <a:off x="6172200" y="1494350"/>
            <a:ext cx="5183188" cy="4725474"/>
          </a:xfrm>
        </p:spPr>
        <p:txBody>
          <a:bodyPr/>
          <a:lstStyle/>
          <a:p>
            <a:r>
              <a:rPr lang="fr-FR" sz="2400" dirty="0"/>
              <a:t>Niger</a:t>
            </a:r>
          </a:p>
          <a:p>
            <a:pPr lvl="1"/>
            <a:r>
              <a:rPr lang="fr-FR" sz="2200" dirty="0"/>
              <a:t>Équipe de gestion du projet de CRS et </a:t>
            </a:r>
            <a:r>
              <a:rPr lang="fr-FR" sz="2200" dirty="0" err="1"/>
              <a:t>Concern</a:t>
            </a:r>
            <a:r>
              <a:rPr lang="fr-FR" sz="2200" dirty="0"/>
              <a:t> basé à Niamey</a:t>
            </a:r>
          </a:p>
          <a:p>
            <a:pPr lvl="1"/>
            <a:r>
              <a:rPr lang="fr-FR" sz="2200" dirty="0"/>
              <a:t>Premières activités : </a:t>
            </a:r>
            <a:r>
              <a:rPr lang="fr-FR" sz="2200" dirty="0" err="1"/>
              <a:t>Ouallam</a:t>
            </a:r>
            <a:r>
              <a:rPr lang="fr-FR" sz="2200" dirty="0"/>
              <a:t> (</a:t>
            </a:r>
            <a:r>
              <a:rPr lang="fr-FR" sz="2200" dirty="0" err="1"/>
              <a:t>Tillabéri</a:t>
            </a:r>
            <a:r>
              <a:rPr lang="fr-FR" sz="2200" dirty="0"/>
              <a:t>)</a:t>
            </a:r>
          </a:p>
          <a:p>
            <a:pPr lvl="1"/>
            <a:r>
              <a:rPr lang="fr-FR" sz="2200" dirty="0"/>
              <a:t>Activités à commencer en Mai</a:t>
            </a:r>
          </a:p>
          <a:p>
            <a:r>
              <a:rPr lang="fr-FR" sz="2400" dirty="0"/>
              <a:t>Burkina Faso</a:t>
            </a:r>
          </a:p>
          <a:p>
            <a:pPr lvl="1"/>
            <a:r>
              <a:rPr lang="fr-FR" sz="2200" dirty="0"/>
              <a:t>Premières activités : Dédougou (Boucle du Mouhoun)</a:t>
            </a:r>
          </a:p>
          <a:p>
            <a:pPr lvl="1"/>
            <a:r>
              <a:rPr lang="fr-FR" sz="2200" dirty="0"/>
              <a:t>Activités à commencer en juin</a:t>
            </a:r>
          </a:p>
          <a:p>
            <a:r>
              <a:rPr lang="fr-FR" sz="2400" dirty="0"/>
              <a:t>Mali</a:t>
            </a:r>
          </a:p>
          <a:p>
            <a:pPr lvl="1"/>
            <a:r>
              <a:rPr lang="fr-FR" sz="2200" dirty="0"/>
              <a:t>Premières activités : à déterminer</a:t>
            </a:r>
          </a:p>
          <a:p>
            <a:pPr lvl="1"/>
            <a:r>
              <a:rPr lang="fr-FR" sz="2200" dirty="0"/>
              <a:t>Activités à commencer en juin </a:t>
            </a:r>
          </a:p>
        </p:txBody>
      </p:sp>
      <p:sp>
        <p:nvSpPr>
          <p:cNvPr id="6" name="Title 5">
            <a:extLst>
              <a:ext uri="{FF2B5EF4-FFF2-40B4-BE49-F238E27FC236}">
                <a16:creationId xmlns:a16="http://schemas.microsoft.com/office/drawing/2014/main" id="{715E3321-10B1-AE2D-47B6-A1CBD0B21C38}"/>
              </a:ext>
            </a:extLst>
          </p:cNvPr>
          <p:cNvSpPr>
            <a:spLocks noGrp="1"/>
          </p:cNvSpPr>
          <p:nvPr>
            <p:ph type="title"/>
          </p:nvPr>
        </p:nvSpPr>
        <p:spPr/>
        <p:txBody>
          <a:bodyPr/>
          <a:lstStyle/>
          <a:p>
            <a:r>
              <a:rPr lang="fr-FR" dirty="0"/>
              <a:t>Ciblage Géographique</a:t>
            </a:r>
          </a:p>
        </p:txBody>
      </p:sp>
    </p:spTree>
    <p:extLst>
      <p:ext uri="{BB962C8B-B14F-4D97-AF65-F5344CB8AC3E}">
        <p14:creationId xmlns:p14="http://schemas.microsoft.com/office/powerpoint/2010/main" val="333716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5897E-948B-F7EF-04B1-48774D93747C}"/>
              </a:ext>
            </a:extLst>
          </p:cNvPr>
          <p:cNvSpPr>
            <a:spLocks noGrp="1"/>
          </p:cNvSpPr>
          <p:nvPr>
            <p:ph type="body" idx="1"/>
          </p:nvPr>
        </p:nvSpPr>
        <p:spPr/>
        <p:txBody>
          <a:bodyPr/>
          <a:lstStyle/>
          <a:p>
            <a:r>
              <a:rPr lang="fr-FR" dirty="0"/>
              <a:t>425 </a:t>
            </a:r>
            <a:r>
              <a:rPr lang="fr-FR" u="sng" dirty="0"/>
              <a:t>ménages (par réponse)</a:t>
            </a:r>
            <a:r>
              <a:rPr lang="fr-FR" dirty="0"/>
              <a:t> reçoivent un paquet holistique d’assistance:</a:t>
            </a:r>
          </a:p>
        </p:txBody>
      </p:sp>
      <p:sp>
        <p:nvSpPr>
          <p:cNvPr id="3" name="Content Placeholder 2">
            <a:extLst>
              <a:ext uri="{FF2B5EF4-FFF2-40B4-BE49-F238E27FC236}">
                <a16:creationId xmlns:a16="http://schemas.microsoft.com/office/drawing/2014/main" id="{94CA2C03-1836-C6C7-85E6-E40746F91E6A}"/>
              </a:ext>
            </a:extLst>
          </p:cNvPr>
          <p:cNvSpPr>
            <a:spLocks noGrp="1"/>
          </p:cNvSpPr>
          <p:nvPr>
            <p:ph sz="half" idx="2"/>
          </p:nvPr>
        </p:nvSpPr>
        <p:spPr>
          <a:xfrm>
            <a:off x="839788" y="2318261"/>
            <a:ext cx="5332412" cy="4174613"/>
          </a:xfrm>
        </p:spPr>
        <p:txBody>
          <a:bodyPr/>
          <a:lstStyle/>
          <a:p>
            <a:r>
              <a:rPr lang="fr-FR" sz="2400" dirty="0"/>
              <a:t>Transfert monétaire polyvalente</a:t>
            </a:r>
          </a:p>
          <a:p>
            <a:pPr lvl="1"/>
            <a:r>
              <a:rPr lang="fr-FR" dirty="0"/>
              <a:t>100% pour 3 mois</a:t>
            </a:r>
          </a:p>
          <a:p>
            <a:pPr lvl="1"/>
            <a:r>
              <a:rPr lang="fr-FR" dirty="0"/>
              <a:t>Kits d’articles et promotion d’hygiène</a:t>
            </a:r>
          </a:p>
          <a:p>
            <a:r>
              <a:rPr lang="fr-FR" sz="2400" dirty="0"/>
              <a:t>Nutrition</a:t>
            </a:r>
          </a:p>
          <a:p>
            <a:pPr lvl="1"/>
            <a:r>
              <a:rPr lang="fr-FR" dirty="0"/>
              <a:t>Dépistage et référencement SAM/MAM</a:t>
            </a:r>
          </a:p>
          <a:p>
            <a:pPr lvl="1"/>
            <a:r>
              <a:rPr lang="fr-FR" dirty="0"/>
              <a:t>Sensibilisations IYCF</a:t>
            </a:r>
          </a:p>
          <a:p>
            <a:pPr lvl="1"/>
            <a:r>
              <a:rPr lang="fr-FR" dirty="0"/>
              <a:t>Kits culinaires</a:t>
            </a:r>
          </a:p>
          <a:p>
            <a:pPr lvl="1"/>
            <a:r>
              <a:rPr lang="fr-FR" dirty="0"/>
              <a:t>Alimentation thérapeutique supplémentaire</a:t>
            </a:r>
          </a:p>
          <a:p>
            <a:endParaRPr lang="en-US" dirty="0"/>
          </a:p>
        </p:txBody>
      </p:sp>
      <p:sp>
        <p:nvSpPr>
          <p:cNvPr id="4" name="Text Placeholder 3">
            <a:extLst>
              <a:ext uri="{FF2B5EF4-FFF2-40B4-BE49-F238E27FC236}">
                <a16:creationId xmlns:a16="http://schemas.microsoft.com/office/drawing/2014/main" id="{C7D2F712-C684-5A0E-1330-5B88BCBD7CCC}"/>
              </a:ext>
            </a:extLst>
          </p:cNvPr>
          <p:cNvSpPr>
            <a:spLocks noGrp="1"/>
          </p:cNvSpPr>
          <p:nvPr>
            <p:ph type="body" sz="quarter" idx="3"/>
          </p:nvPr>
        </p:nvSpPr>
        <p:spPr/>
        <p:txBody>
          <a:bodyPr/>
          <a:lstStyle/>
          <a:p>
            <a:r>
              <a:rPr lang="fr-FR" dirty="0"/>
              <a:t>La </a:t>
            </a:r>
            <a:r>
              <a:rPr lang="fr-FR" u="sng" dirty="0"/>
              <a:t>communauté</a:t>
            </a:r>
            <a:r>
              <a:rPr lang="fr-FR" dirty="0"/>
              <a:t> ciblée reçoit:</a:t>
            </a:r>
            <a:endParaRPr lang="en-US" dirty="0"/>
          </a:p>
        </p:txBody>
      </p:sp>
      <p:sp>
        <p:nvSpPr>
          <p:cNvPr id="5" name="Content Placeholder 4">
            <a:extLst>
              <a:ext uri="{FF2B5EF4-FFF2-40B4-BE49-F238E27FC236}">
                <a16:creationId xmlns:a16="http://schemas.microsoft.com/office/drawing/2014/main" id="{C1CD174F-1C5C-3BA3-4B2A-C8BD522EED8E}"/>
              </a:ext>
            </a:extLst>
          </p:cNvPr>
          <p:cNvSpPr>
            <a:spLocks noGrp="1"/>
          </p:cNvSpPr>
          <p:nvPr>
            <p:ph sz="quarter" idx="4"/>
          </p:nvPr>
        </p:nvSpPr>
        <p:spPr>
          <a:xfrm>
            <a:off x="6172200" y="2318262"/>
            <a:ext cx="5183188" cy="3266109"/>
          </a:xfrm>
        </p:spPr>
        <p:txBody>
          <a:bodyPr/>
          <a:lstStyle/>
          <a:p>
            <a:r>
              <a:rPr lang="fr-FR" sz="2400" dirty="0"/>
              <a:t>Appui aux survivants de violence</a:t>
            </a:r>
          </a:p>
          <a:p>
            <a:pPr lvl="1"/>
            <a:r>
              <a:rPr lang="fr-FR" dirty="0"/>
              <a:t>Cartographié des ressources protection et santé/nutrition</a:t>
            </a:r>
          </a:p>
          <a:p>
            <a:pPr marL="457200" lvl="1" indent="0">
              <a:buNone/>
            </a:pPr>
            <a:endParaRPr lang="fr-FR" dirty="0"/>
          </a:p>
          <a:p>
            <a:pPr lvl="1"/>
            <a:r>
              <a:rPr lang="fr-FR" dirty="0"/>
              <a:t>Fond d’appui aux survivants</a:t>
            </a:r>
          </a:p>
          <a:p>
            <a:pPr marL="457200" lvl="1" indent="0">
              <a:buNone/>
            </a:pPr>
            <a:endParaRPr lang="fr-FR" dirty="0"/>
          </a:p>
          <a:p>
            <a:pPr lvl="1"/>
            <a:r>
              <a:rPr lang="fr-FR" dirty="0"/>
              <a:t>Formation de l’équipe </a:t>
            </a:r>
            <a:r>
              <a:rPr lang="fr-FR" dirty="0" err="1"/>
              <a:t>Dewral</a:t>
            </a:r>
            <a:r>
              <a:rPr lang="fr-FR" dirty="0"/>
              <a:t> en le premiers secours psychologique</a:t>
            </a:r>
          </a:p>
        </p:txBody>
      </p:sp>
      <p:sp>
        <p:nvSpPr>
          <p:cNvPr id="6" name="Title 5">
            <a:extLst>
              <a:ext uri="{FF2B5EF4-FFF2-40B4-BE49-F238E27FC236}">
                <a16:creationId xmlns:a16="http://schemas.microsoft.com/office/drawing/2014/main" id="{D336E7FC-D792-EFA1-AD4D-6C7DD8AC6BB9}"/>
              </a:ext>
            </a:extLst>
          </p:cNvPr>
          <p:cNvSpPr>
            <a:spLocks noGrp="1"/>
          </p:cNvSpPr>
          <p:nvPr>
            <p:ph type="title"/>
          </p:nvPr>
        </p:nvSpPr>
        <p:spPr/>
        <p:txBody>
          <a:bodyPr/>
          <a:lstStyle/>
          <a:p>
            <a:r>
              <a:rPr lang="fr-FR"/>
              <a:t>Réponse rapide (3 mois): activités clés</a:t>
            </a:r>
            <a:endParaRPr lang="en-US"/>
          </a:p>
        </p:txBody>
      </p:sp>
    </p:spTree>
    <p:extLst>
      <p:ext uri="{BB962C8B-B14F-4D97-AF65-F5344CB8AC3E}">
        <p14:creationId xmlns:p14="http://schemas.microsoft.com/office/powerpoint/2010/main" val="73263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5897E-948B-F7EF-04B1-48774D93747C}"/>
              </a:ext>
            </a:extLst>
          </p:cNvPr>
          <p:cNvSpPr>
            <a:spLocks noGrp="1"/>
          </p:cNvSpPr>
          <p:nvPr>
            <p:ph type="body" idx="1"/>
          </p:nvPr>
        </p:nvSpPr>
        <p:spPr/>
        <p:txBody>
          <a:bodyPr/>
          <a:lstStyle/>
          <a:p>
            <a:r>
              <a:rPr lang="fr-FR"/>
              <a:t>700 </a:t>
            </a:r>
            <a:r>
              <a:rPr lang="fr-FR" u="sng"/>
              <a:t>ménages</a:t>
            </a:r>
            <a:r>
              <a:rPr lang="fr-FR"/>
              <a:t> reçoivent un paquet holistique d’assistance:</a:t>
            </a:r>
          </a:p>
        </p:txBody>
      </p:sp>
      <p:sp>
        <p:nvSpPr>
          <p:cNvPr id="3" name="Content Placeholder 2">
            <a:extLst>
              <a:ext uri="{FF2B5EF4-FFF2-40B4-BE49-F238E27FC236}">
                <a16:creationId xmlns:a16="http://schemas.microsoft.com/office/drawing/2014/main" id="{94CA2C03-1836-C6C7-85E6-E40746F91E6A}"/>
              </a:ext>
            </a:extLst>
          </p:cNvPr>
          <p:cNvSpPr>
            <a:spLocks noGrp="1"/>
          </p:cNvSpPr>
          <p:nvPr>
            <p:ph sz="half" idx="2"/>
          </p:nvPr>
        </p:nvSpPr>
        <p:spPr/>
        <p:txBody>
          <a:bodyPr/>
          <a:lstStyle/>
          <a:p>
            <a:r>
              <a:rPr lang="fr-FR" sz="2400"/>
              <a:t>Transfert monétaire polyvalente</a:t>
            </a:r>
          </a:p>
          <a:p>
            <a:pPr lvl="1"/>
            <a:r>
              <a:rPr lang="fr-FR" sz="2000"/>
              <a:t>100% dans mois 1 à 3</a:t>
            </a:r>
          </a:p>
          <a:p>
            <a:pPr lvl="1"/>
            <a:r>
              <a:rPr lang="fr-FR" sz="2000"/>
              <a:t>40% dans mois 4 à 9</a:t>
            </a:r>
          </a:p>
          <a:p>
            <a:r>
              <a:rPr lang="fr-FR" sz="2400"/>
              <a:t>Moyens de subsistance</a:t>
            </a:r>
          </a:p>
          <a:p>
            <a:pPr lvl="1"/>
            <a:r>
              <a:rPr lang="fr-FR" sz="2000"/>
              <a:t>Formations Business </a:t>
            </a:r>
            <a:r>
              <a:rPr lang="fr-FR" sz="2000" err="1"/>
              <a:t>Skills</a:t>
            </a:r>
            <a:r>
              <a:rPr lang="fr-FR" sz="2000"/>
              <a:t> ou SMART </a:t>
            </a:r>
            <a:r>
              <a:rPr lang="fr-FR" sz="2000" err="1"/>
              <a:t>Skills</a:t>
            </a:r>
            <a:r>
              <a:rPr lang="fr-FR" sz="2000"/>
              <a:t> (agropastoral)</a:t>
            </a:r>
          </a:p>
          <a:p>
            <a:pPr lvl="1"/>
            <a:r>
              <a:rPr lang="fr-FR" sz="2000"/>
              <a:t>Subvention business ou agropastoral</a:t>
            </a:r>
          </a:p>
          <a:p>
            <a:r>
              <a:rPr lang="fr-FR" sz="2400"/>
              <a:t>Nutrition</a:t>
            </a:r>
          </a:p>
          <a:p>
            <a:pPr lvl="1"/>
            <a:r>
              <a:rPr lang="fr-FR" sz="2000"/>
              <a:t>Dépistage et orientation en matière de nutrition (Family MUAC)</a:t>
            </a:r>
          </a:p>
          <a:p>
            <a:pPr lvl="1"/>
            <a:r>
              <a:rPr lang="fr-FR" sz="2000"/>
              <a:t>Groupes IYCF</a:t>
            </a:r>
          </a:p>
          <a:p>
            <a:pPr lvl="1"/>
            <a:r>
              <a:rPr lang="fr-FR" sz="2000"/>
              <a:t>Farine enrichis </a:t>
            </a:r>
          </a:p>
          <a:p>
            <a:endParaRPr lang="en-US"/>
          </a:p>
        </p:txBody>
      </p:sp>
      <p:sp>
        <p:nvSpPr>
          <p:cNvPr id="4" name="Text Placeholder 3">
            <a:extLst>
              <a:ext uri="{FF2B5EF4-FFF2-40B4-BE49-F238E27FC236}">
                <a16:creationId xmlns:a16="http://schemas.microsoft.com/office/drawing/2014/main" id="{C7D2F712-C684-5A0E-1330-5B88BCBD7CCC}"/>
              </a:ext>
            </a:extLst>
          </p:cNvPr>
          <p:cNvSpPr>
            <a:spLocks noGrp="1"/>
          </p:cNvSpPr>
          <p:nvPr>
            <p:ph type="body" sz="quarter" idx="3"/>
          </p:nvPr>
        </p:nvSpPr>
        <p:spPr/>
        <p:txBody>
          <a:bodyPr/>
          <a:lstStyle/>
          <a:p>
            <a:r>
              <a:rPr lang="fr-FR"/>
              <a:t>La </a:t>
            </a:r>
            <a:r>
              <a:rPr lang="fr-FR" u="sng"/>
              <a:t>communauté</a:t>
            </a:r>
            <a:r>
              <a:rPr lang="fr-FR"/>
              <a:t> ciblée reçoit:</a:t>
            </a:r>
            <a:endParaRPr lang="en-US"/>
          </a:p>
        </p:txBody>
      </p:sp>
      <p:sp>
        <p:nvSpPr>
          <p:cNvPr id="5" name="Content Placeholder 4">
            <a:extLst>
              <a:ext uri="{FF2B5EF4-FFF2-40B4-BE49-F238E27FC236}">
                <a16:creationId xmlns:a16="http://schemas.microsoft.com/office/drawing/2014/main" id="{C1CD174F-1C5C-3BA3-4B2A-C8BD522EED8E}"/>
              </a:ext>
            </a:extLst>
          </p:cNvPr>
          <p:cNvSpPr>
            <a:spLocks noGrp="1"/>
          </p:cNvSpPr>
          <p:nvPr>
            <p:ph sz="quarter" idx="4"/>
          </p:nvPr>
        </p:nvSpPr>
        <p:spPr/>
        <p:txBody>
          <a:bodyPr/>
          <a:lstStyle/>
          <a:p>
            <a:r>
              <a:rPr lang="fr-FR" sz="2400" err="1"/>
              <a:t>Surge</a:t>
            </a:r>
            <a:r>
              <a:rPr lang="fr-FR" sz="2400"/>
              <a:t> CMAM et Santé</a:t>
            </a:r>
          </a:p>
          <a:p>
            <a:r>
              <a:rPr lang="fr-FR" sz="2400"/>
              <a:t>Appui aux survivants de violence</a:t>
            </a:r>
          </a:p>
          <a:p>
            <a:pPr lvl="1"/>
            <a:r>
              <a:rPr lang="fr-FR" sz="2000"/>
              <a:t>Cartographié des ressources protection et santé/nutrition</a:t>
            </a:r>
          </a:p>
          <a:p>
            <a:pPr lvl="1"/>
            <a:r>
              <a:rPr lang="fr-FR" sz="2000"/>
              <a:t>Fonde d’appui aux survivants</a:t>
            </a:r>
          </a:p>
          <a:p>
            <a:pPr lvl="1"/>
            <a:r>
              <a:rPr lang="fr-FR" sz="2000"/>
              <a:t>Formation de l’équipe </a:t>
            </a:r>
            <a:r>
              <a:rPr lang="fr-FR" sz="2000" err="1"/>
              <a:t>Dewral</a:t>
            </a:r>
            <a:r>
              <a:rPr lang="fr-FR" sz="2000"/>
              <a:t> en le premiers secours psychologique</a:t>
            </a:r>
          </a:p>
          <a:p>
            <a:r>
              <a:rPr lang="fr-FR" sz="2400"/>
              <a:t>Cohésion Sociale formation des formateurs avec un sous-groupe des participants et leaders communautaires diverses</a:t>
            </a:r>
          </a:p>
          <a:p>
            <a:pPr lvl="1"/>
            <a:r>
              <a:rPr lang="fr-FR" sz="2000"/>
              <a:t>Projet de connexion (cohésion sociale)</a:t>
            </a:r>
          </a:p>
          <a:p>
            <a:endParaRPr lang="en-US"/>
          </a:p>
        </p:txBody>
      </p:sp>
      <p:sp>
        <p:nvSpPr>
          <p:cNvPr id="6" name="Title 5">
            <a:extLst>
              <a:ext uri="{FF2B5EF4-FFF2-40B4-BE49-F238E27FC236}">
                <a16:creationId xmlns:a16="http://schemas.microsoft.com/office/drawing/2014/main" id="{D336E7FC-D792-EFA1-AD4D-6C7DD8AC6BB9}"/>
              </a:ext>
            </a:extLst>
          </p:cNvPr>
          <p:cNvSpPr>
            <a:spLocks noGrp="1"/>
          </p:cNvSpPr>
          <p:nvPr>
            <p:ph type="title"/>
          </p:nvPr>
        </p:nvSpPr>
        <p:spPr/>
        <p:txBody>
          <a:bodyPr/>
          <a:lstStyle/>
          <a:p>
            <a:r>
              <a:rPr lang="fr-FR"/>
              <a:t>Réponse Résilience (9 mois): activités clés</a:t>
            </a:r>
            <a:endParaRPr lang="en-US"/>
          </a:p>
        </p:txBody>
      </p:sp>
    </p:spTree>
    <p:extLst>
      <p:ext uri="{BB962C8B-B14F-4D97-AF65-F5344CB8AC3E}">
        <p14:creationId xmlns:p14="http://schemas.microsoft.com/office/powerpoint/2010/main" val="651133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ACEB6-47D6-286E-2F88-61BF24F8B2E9}"/>
              </a:ext>
            </a:extLst>
          </p:cNvPr>
          <p:cNvSpPr>
            <a:spLocks noGrp="1"/>
          </p:cNvSpPr>
          <p:nvPr>
            <p:ph sz="half" idx="2"/>
          </p:nvPr>
        </p:nvSpPr>
        <p:spPr>
          <a:xfrm>
            <a:off x="839788" y="1494351"/>
            <a:ext cx="10786155" cy="4998523"/>
          </a:xfrm>
        </p:spPr>
        <p:txBody>
          <a:bodyPr/>
          <a:lstStyle/>
          <a:p>
            <a:r>
              <a:rPr lang="en-US" sz="2400" b="1" dirty="0"/>
              <a:t>Formation technique d’ équipe</a:t>
            </a:r>
          </a:p>
          <a:p>
            <a:pPr lvl="1"/>
            <a:r>
              <a:rPr lang="en-US" dirty="0"/>
              <a:t>Safeguarding et protection</a:t>
            </a:r>
          </a:p>
          <a:p>
            <a:pPr lvl="1"/>
            <a:r>
              <a:rPr lang="en-US" dirty="0"/>
              <a:t>Premiers secours </a:t>
            </a:r>
            <a:r>
              <a:rPr lang="en-US" dirty="0" err="1"/>
              <a:t>psychologique</a:t>
            </a:r>
            <a:endParaRPr lang="en-US" dirty="0"/>
          </a:p>
          <a:p>
            <a:pPr lvl="1"/>
            <a:r>
              <a:rPr lang="en-US" dirty="0"/>
              <a:t>SMART Skills </a:t>
            </a:r>
            <a:r>
              <a:rPr lang="en-US" dirty="0" err="1"/>
              <a:t>ou</a:t>
            </a:r>
            <a:r>
              <a:rPr lang="en-US" dirty="0"/>
              <a:t> Business Skills</a:t>
            </a:r>
          </a:p>
          <a:p>
            <a:pPr lvl="1"/>
            <a:r>
              <a:rPr lang="en-US" dirty="0" err="1"/>
              <a:t>Cohésion</a:t>
            </a:r>
            <a:r>
              <a:rPr lang="en-US" dirty="0"/>
              <a:t> </a:t>
            </a:r>
            <a:r>
              <a:rPr lang="en-US" dirty="0" err="1"/>
              <a:t>Sociale</a:t>
            </a:r>
            <a:r>
              <a:rPr lang="en-US" dirty="0"/>
              <a:t> </a:t>
            </a:r>
          </a:p>
          <a:p>
            <a:r>
              <a:rPr lang="en-US" sz="2400" b="1" dirty="0"/>
              <a:t>Ateliers de planification</a:t>
            </a:r>
          </a:p>
          <a:p>
            <a:pPr lvl="1"/>
            <a:r>
              <a:rPr lang="en-US" dirty="0"/>
              <a:t>Atelier </a:t>
            </a:r>
            <a:r>
              <a:rPr lang="en-US" dirty="0" err="1"/>
              <a:t>d’approche</a:t>
            </a:r>
            <a:r>
              <a:rPr lang="en-US" dirty="0"/>
              <a:t> Surge</a:t>
            </a:r>
          </a:p>
          <a:p>
            <a:pPr lvl="1"/>
            <a:r>
              <a:rPr lang="en-US" dirty="0"/>
              <a:t>SMILER (</a:t>
            </a:r>
            <a:r>
              <a:rPr lang="en-US" dirty="0" err="1"/>
              <a:t>système</a:t>
            </a:r>
            <a:r>
              <a:rPr lang="en-US" dirty="0"/>
              <a:t> MEAL)</a:t>
            </a:r>
          </a:p>
          <a:p>
            <a:r>
              <a:rPr lang="en-US" sz="2400" b="1" dirty="0" err="1"/>
              <a:t>Évaluations</a:t>
            </a:r>
            <a:r>
              <a:rPr lang="en-US" sz="2400" b="1" dirty="0"/>
              <a:t> technique</a:t>
            </a:r>
          </a:p>
          <a:p>
            <a:pPr lvl="1"/>
            <a:r>
              <a:rPr lang="en-US" dirty="0"/>
              <a:t>Baseline / endline</a:t>
            </a:r>
          </a:p>
          <a:p>
            <a:pPr lvl="1"/>
            <a:r>
              <a:rPr lang="en-US" dirty="0" err="1"/>
              <a:t>Éval</a:t>
            </a:r>
            <a:r>
              <a:rPr lang="en-US" dirty="0"/>
              <a:t> de </a:t>
            </a:r>
            <a:r>
              <a:rPr lang="en-US" dirty="0" err="1"/>
              <a:t>marché</a:t>
            </a:r>
            <a:endParaRPr lang="en-US" dirty="0"/>
          </a:p>
          <a:p>
            <a:pPr lvl="1"/>
            <a:r>
              <a:rPr lang="en-US" dirty="0" err="1"/>
              <a:t>Analyse</a:t>
            </a:r>
            <a:r>
              <a:rPr lang="en-US" dirty="0"/>
              <a:t> de </a:t>
            </a:r>
            <a:r>
              <a:rPr lang="en-US" dirty="0" err="1"/>
              <a:t>conflit</a:t>
            </a:r>
            <a:endParaRPr lang="en-US" dirty="0"/>
          </a:p>
          <a:p>
            <a:endParaRPr lang="en-US" dirty="0"/>
          </a:p>
        </p:txBody>
      </p:sp>
      <p:sp>
        <p:nvSpPr>
          <p:cNvPr id="6" name="Title 5">
            <a:extLst>
              <a:ext uri="{FF2B5EF4-FFF2-40B4-BE49-F238E27FC236}">
                <a16:creationId xmlns:a16="http://schemas.microsoft.com/office/drawing/2014/main" id="{52A2CBF1-9645-A9D9-AE65-CE2AE255B001}"/>
              </a:ext>
            </a:extLst>
          </p:cNvPr>
          <p:cNvSpPr>
            <a:spLocks noGrp="1"/>
          </p:cNvSpPr>
          <p:nvPr>
            <p:ph type="title"/>
          </p:nvPr>
        </p:nvSpPr>
        <p:spPr>
          <a:xfrm>
            <a:off x="741816" y="212726"/>
            <a:ext cx="10515600" cy="690788"/>
          </a:xfrm>
        </p:spPr>
        <p:txBody>
          <a:bodyPr/>
          <a:lstStyle/>
          <a:p>
            <a:r>
              <a:rPr lang="fr-FR" dirty="0"/>
              <a:t>Réponse Résilience: Étapes clés du démarrage</a:t>
            </a:r>
            <a:endParaRPr lang="en-US" dirty="0"/>
          </a:p>
        </p:txBody>
      </p:sp>
      <p:pic>
        <p:nvPicPr>
          <p:cNvPr id="4" name="Image 3" descr="Une image contenant habits, personne, Visage humain, sourire&#10;&#10;Description générée automatiquement">
            <a:extLst>
              <a:ext uri="{FF2B5EF4-FFF2-40B4-BE49-F238E27FC236}">
                <a16:creationId xmlns:a16="http://schemas.microsoft.com/office/drawing/2014/main" id="{CC0A8112-0CF8-16D6-19A1-8EDC7C14506C}"/>
              </a:ext>
            </a:extLst>
          </p:cNvPr>
          <p:cNvPicPr>
            <a:picLocks noChangeAspect="1"/>
          </p:cNvPicPr>
          <p:nvPr/>
        </p:nvPicPr>
        <p:blipFill>
          <a:blip r:embed="rId2"/>
          <a:stretch>
            <a:fillRect/>
          </a:stretch>
        </p:blipFill>
        <p:spPr>
          <a:xfrm>
            <a:off x="6096000" y="1018948"/>
            <a:ext cx="5256212" cy="5256212"/>
          </a:xfrm>
          <a:prstGeom prst="rect">
            <a:avLst/>
          </a:prstGeom>
        </p:spPr>
      </p:pic>
    </p:spTree>
    <p:extLst>
      <p:ext uri="{BB962C8B-B14F-4D97-AF65-F5344CB8AC3E}">
        <p14:creationId xmlns:p14="http://schemas.microsoft.com/office/powerpoint/2010/main" val="299743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40464-9289-1229-91B8-7ECE22A62E10}"/>
              </a:ext>
            </a:extLst>
          </p:cNvPr>
          <p:cNvSpPr>
            <a:spLocks noGrp="1"/>
          </p:cNvSpPr>
          <p:nvPr>
            <p:ph type="title"/>
          </p:nvPr>
        </p:nvSpPr>
        <p:spPr/>
        <p:txBody>
          <a:bodyPr/>
          <a:lstStyle/>
          <a:p>
            <a:r>
              <a:rPr lang="fr-FR"/>
              <a:t>Calendrier des réponses</a:t>
            </a:r>
          </a:p>
        </p:txBody>
      </p:sp>
      <p:graphicFrame>
        <p:nvGraphicFramePr>
          <p:cNvPr id="4" name="Table 4">
            <a:extLst>
              <a:ext uri="{FF2B5EF4-FFF2-40B4-BE49-F238E27FC236}">
                <a16:creationId xmlns:a16="http://schemas.microsoft.com/office/drawing/2014/main" id="{D84890BE-CADE-B7DD-D15A-1C2218D0AE24}"/>
              </a:ext>
            </a:extLst>
          </p:cNvPr>
          <p:cNvGraphicFramePr>
            <a:graphicFrameLocks noGrp="1"/>
          </p:cNvGraphicFramePr>
          <p:nvPr>
            <p:extLst>
              <p:ext uri="{D42A27DB-BD31-4B8C-83A1-F6EECF244321}">
                <p14:modId xmlns:p14="http://schemas.microsoft.com/office/powerpoint/2010/main" val="237974065"/>
              </p:ext>
            </p:extLst>
          </p:nvPr>
        </p:nvGraphicFramePr>
        <p:xfrm>
          <a:off x="839788" y="1376587"/>
          <a:ext cx="10895013" cy="4610558"/>
        </p:xfrm>
        <a:graphic>
          <a:graphicData uri="http://schemas.openxmlformats.org/drawingml/2006/table">
            <a:tbl>
              <a:tblPr firstRow="1" bandRow="1">
                <a:tableStyleId>{5C22544A-7EE6-4342-B048-85BDC9FD1C3A}</a:tableStyleId>
              </a:tblPr>
              <a:tblGrid>
                <a:gridCol w="993117">
                  <a:extLst>
                    <a:ext uri="{9D8B030D-6E8A-4147-A177-3AD203B41FA5}">
                      <a16:colId xmlns:a16="http://schemas.microsoft.com/office/drawing/2014/main" val="386032342"/>
                    </a:ext>
                  </a:extLst>
                </a:gridCol>
                <a:gridCol w="2726385">
                  <a:extLst>
                    <a:ext uri="{9D8B030D-6E8A-4147-A177-3AD203B41FA5}">
                      <a16:colId xmlns:a16="http://schemas.microsoft.com/office/drawing/2014/main" val="1588648830"/>
                    </a:ext>
                  </a:extLst>
                </a:gridCol>
                <a:gridCol w="2726385">
                  <a:extLst>
                    <a:ext uri="{9D8B030D-6E8A-4147-A177-3AD203B41FA5}">
                      <a16:colId xmlns:a16="http://schemas.microsoft.com/office/drawing/2014/main" val="311153436"/>
                    </a:ext>
                  </a:extLst>
                </a:gridCol>
                <a:gridCol w="2726385">
                  <a:extLst>
                    <a:ext uri="{9D8B030D-6E8A-4147-A177-3AD203B41FA5}">
                      <a16:colId xmlns:a16="http://schemas.microsoft.com/office/drawing/2014/main" val="4134980889"/>
                    </a:ext>
                  </a:extLst>
                </a:gridCol>
                <a:gridCol w="1722741">
                  <a:extLst>
                    <a:ext uri="{9D8B030D-6E8A-4147-A177-3AD203B41FA5}">
                      <a16:colId xmlns:a16="http://schemas.microsoft.com/office/drawing/2014/main" val="1569194938"/>
                    </a:ext>
                  </a:extLst>
                </a:gridCol>
              </a:tblGrid>
              <a:tr h="781871">
                <a:tc>
                  <a:txBody>
                    <a:bodyPr/>
                    <a:lstStyle/>
                    <a:p>
                      <a:endParaRPr lang="fr-FR" noProof="0"/>
                    </a:p>
                  </a:txBody>
                  <a:tcPr/>
                </a:tc>
                <a:tc>
                  <a:txBody>
                    <a:bodyPr/>
                    <a:lstStyle/>
                    <a:p>
                      <a:r>
                        <a:rPr lang="fr-FR" noProof="0"/>
                        <a:t>FY23 </a:t>
                      </a:r>
                    </a:p>
                    <a:p>
                      <a:r>
                        <a:rPr lang="fr-FR" noProof="0"/>
                        <a:t>(Avril 2023 à Mars 2024)</a:t>
                      </a:r>
                    </a:p>
                  </a:txBody>
                  <a:tcPr/>
                </a:tc>
                <a:tc>
                  <a:txBody>
                    <a:bodyPr/>
                    <a:lstStyle/>
                    <a:p>
                      <a:r>
                        <a:rPr lang="fr-FR" noProof="0"/>
                        <a:t>FY24 (Avril 2024 à mars 2025)</a:t>
                      </a:r>
                    </a:p>
                  </a:txBody>
                  <a:tcPr/>
                </a:tc>
                <a:tc>
                  <a:txBody>
                    <a:bodyPr/>
                    <a:lstStyle/>
                    <a:p>
                      <a:r>
                        <a:rPr lang="fr-FR" noProof="0"/>
                        <a:t>FY25 (Avril 2025 à août 2025)</a:t>
                      </a:r>
                    </a:p>
                  </a:txBody>
                  <a:tcPr/>
                </a:tc>
                <a:tc>
                  <a:txBody>
                    <a:bodyPr/>
                    <a:lstStyle/>
                    <a:p>
                      <a:r>
                        <a:rPr lang="fr-FR" noProof="0"/>
                        <a:t>Total</a:t>
                      </a:r>
                    </a:p>
                  </a:txBody>
                  <a:tcPr/>
                </a:tc>
                <a:extLst>
                  <a:ext uri="{0D108BD9-81ED-4DB2-BD59-A6C34878D82A}">
                    <a16:rowId xmlns:a16="http://schemas.microsoft.com/office/drawing/2014/main" val="2766795526"/>
                  </a:ext>
                </a:extLst>
              </a:tr>
              <a:tr h="452989">
                <a:tc>
                  <a:txBody>
                    <a:bodyPr/>
                    <a:lstStyle/>
                    <a:p>
                      <a:r>
                        <a:rPr lang="fr-FR" b="1" noProof="0"/>
                        <a:t>Niger</a:t>
                      </a:r>
                    </a:p>
                  </a:txBody>
                  <a:tcPr>
                    <a:solidFill>
                      <a:schemeClr val="accent4">
                        <a:lumMod val="60000"/>
                        <a:lumOff val="40000"/>
                      </a:schemeClr>
                    </a:solidFill>
                  </a:tcPr>
                </a:tc>
                <a:tc>
                  <a:txBody>
                    <a:bodyPr/>
                    <a:lstStyle/>
                    <a:p>
                      <a:r>
                        <a:rPr lang="fr-FR" noProof="0"/>
                        <a:t>Résilience: 700 ménages</a:t>
                      </a:r>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Résilience: 700 ménages</a:t>
                      </a:r>
                    </a:p>
                  </a:txBody>
                  <a:tcPr>
                    <a:solidFill>
                      <a:schemeClr val="accent4">
                        <a:lumMod val="60000"/>
                        <a:lumOff val="40000"/>
                      </a:schemeClr>
                    </a:solidFill>
                  </a:tcPr>
                </a:tc>
                <a:tc>
                  <a:txBody>
                    <a:bodyPr/>
                    <a:lstStyle/>
                    <a:p>
                      <a:endParaRPr lang="fr-FR" noProof="0"/>
                    </a:p>
                  </a:txBody>
                  <a:tcPr>
                    <a:solidFill>
                      <a:schemeClr val="accent4">
                        <a:lumMod val="60000"/>
                        <a:lumOff val="40000"/>
                      </a:schemeClr>
                    </a:solidFill>
                  </a:tcPr>
                </a:tc>
                <a:tc>
                  <a:txBody>
                    <a:bodyPr/>
                    <a:lstStyle/>
                    <a:p>
                      <a:pPr algn="r"/>
                      <a:r>
                        <a:rPr lang="fr-FR" b="1" noProof="0"/>
                        <a:t>1 400 ménages</a:t>
                      </a:r>
                    </a:p>
                  </a:txBody>
                  <a:tcPr>
                    <a:solidFill>
                      <a:schemeClr val="accent4">
                        <a:lumMod val="60000"/>
                        <a:lumOff val="40000"/>
                      </a:schemeClr>
                    </a:solidFill>
                  </a:tcPr>
                </a:tc>
                <a:extLst>
                  <a:ext uri="{0D108BD9-81ED-4DB2-BD59-A6C34878D82A}">
                    <a16:rowId xmlns:a16="http://schemas.microsoft.com/office/drawing/2014/main" val="3235143476"/>
                  </a:ext>
                </a:extLst>
              </a:tr>
              <a:tr h="781871">
                <a:tc>
                  <a:txBody>
                    <a:bodyPr/>
                    <a:lstStyle/>
                    <a:p>
                      <a:endParaRPr lang="fr-FR" b="1" noProof="0"/>
                    </a:p>
                  </a:txBody>
                  <a:tcPr>
                    <a:solidFill>
                      <a:schemeClr val="accent4">
                        <a:lumMod val="20000"/>
                        <a:lumOff val="80000"/>
                      </a:schemeClr>
                    </a:solidFill>
                  </a:tcPr>
                </a:tc>
                <a:tc>
                  <a:txBody>
                    <a:bodyPr/>
                    <a:lstStyle/>
                    <a:p>
                      <a:endParaRPr lang="fr-FR" noProof="0"/>
                    </a:p>
                  </a:txBody>
                  <a:tcPr>
                    <a:solidFill>
                      <a:schemeClr val="accent4">
                        <a:lumMod val="20000"/>
                        <a:lumOff val="80000"/>
                      </a:schemeClr>
                    </a:solidFill>
                  </a:tcPr>
                </a:tc>
                <a:tc>
                  <a:txBody>
                    <a:bodyPr/>
                    <a:lstStyle/>
                    <a:p>
                      <a:r>
                        <a:rPr lang="fr-FR" noProof="0"/>
                        <a:t>Rapide: 425 ménages</a:t>
                      </a:r>
                    </a:p>
                    <a:p>
                      <a:r>
                        <a:rPr lang="fr-FR" noProof="0"/>
                        <a:t>Rapide: 425 ménages</a:t>
                      </a:r>
                    </a:p>
                  </a:txBody>
                  <a:tcPr>
                    <a:solidFill>
                      <a:schemeClr val="accent4">
                        <a:lumMod val="20000"/>
                        <a:lumOff val="80000"/>
                      </a:schemeClr>
                    </a:solidFill>
                  </a:tcPr>
                </a:tc>
                <a:tc>
                  <a:txBody>
                    <a:bodyPr/>
                    <a:lstStyle/>
                    <a:p>
                      <a:r>
                        <a:rPr lang="fr-FR" noProof="0"/>
                        <a:t>Rapide: 425 ménages</a:t>
                      </a:r>
                    </a:p>
                    <a:p>
                      <a:r>
                        <a:rPr lang="fr-FR" noProof="0"/>
                        <a:t>Rapide: 425 ménages</a:t>
                      </a:r>
                    </a:p>
                  </a:txBody>
                  <a:tcPr>
                    <a:solidFill>
                      <a:schemeClr val="accent4">
                        <a:lumMod val="20000"/>
                        <a:lumOff val="80000"/>
                      </a:schemeClr>
                    </a:solidFill>
                  </a:tcPr>
                </a:tc>
                <a:tc>
                  <a:txBody>
                    <a:bodyPr/>
                    <a:lstStyle/>
                    <a:p>
                      <a:pPr algn="r"/>
                      <a:r>
                        <a:rPr lang="fr-FR" b="1" noProof="0"/>
                        <a:t>1 700 ménages</a:t>
                      </a:r>
                    </a:p>
                  </a:txBody>
                  <a:tcPr>
                    <a:solidFill>
                      <a:schemeClr val="accent4">
                        <a:lumMod val="20000"/>
                        <a:lumOff val="80000"/>
                      </a:schemeClr>
                    </a:solidFill>
                  </a:tcPr>
                </a:tc>
                <a:extLst>
                  <a:ext uri="{0D108BD9-81ED-4DB2-BD59-A6C34878D82A}">
                    <a16:rowId xmlns:a16="http://schemas.microsoft.com/office/drawing/2014/main" val="1482674687"/>
                  </a:ext>
                </a:extLst>
              </a:tr>
              <a:tr h="452989">
                <a:tc>
                  <a:txBody>
                    <a:bodyPr/>
                    <a:lstStyle/>
                    <a:p>
                      <a:r>
                        <a:rPr lang="fr-FR" b="1" noProof="0"/>
                        <a:t>Burkina</a:t>
                      </a:r>
                    </a:p>
                  </a:txBody>
                  <a:tcP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a:t>Résilience: 700 ménages</a:t>
                      </a:r>
                    </a:p>
                  </a:txBody>
                  <a:tcPr>
                    <a:solidFill>
                      <a:schemeClr val="accent3">
                        <a:lumMod val="60000"/>
                        <a:lumOff val="40000"/>
                      </a:schemeClr>
                    </a:solidFill>
                  </a:tcPr>
                </a:tc>
                <a:tc>
                  <a:txBody>
                    <a:bodyPr/>
                    <a:lstStyle/>
                    <a:p>
                      <a:r>
                        <a:rPr lang="fr-FR" noProof="0"/>
                        <a:t>Résilience: 700 ménages</a:t>
                      </a:r>
                    </a:p>
                  </a:txBody>
                  <a:tcPr>
                    <a:solidFill>
                      <a:schemeClr val="accent3">
                        <a:lumMod val="60000"/>
                        <a:lumOff val="40000"/>
                      </a:schemeClr>
                    </a:solidFill>
                  </a:tcPr>
                </a:tc>
                <a:tc>
                  <a:txBody>
                    <a:bodyPr/>
                    <a:lstStyle/>
                    <a:p>
                      <a:endParaRPr lang="fr-FR" noProof="0"/>
                    </a:p>
                  </a:txBody>
                  <a:tcPr>
                    <a:solidFill>
                      <a:schemeClr val="accent3">
                        <a:lumMod val="60000"/>
                        <a:lumOff val="40000"/>
                      </a:schemeClr>
                    </a:solidFill>
                  </a:tcPr>
                </a:tc>
                <a:tc>
                  <a:txBody>
                    <a:bodyPr/>
                    <a:lstStyle/>
                    <a:p>
                      <a:pPr algn="r"/>
                      <a:r>
                        <a:rPr lang="fr-FR" b="1" noProof="0"/>
                        <a:t>1 400 ménages</a:t>
                      </a:r>
                    </a:p>
                  </a:txBody>
                  <a:tcPr>
                    <a:solidFill>
                      <a:schemeClr val="accent3">
                        <a:lumMod val="60000"/>
                        <a:lumOff val="40000"/>
                      </a:schemeClr>
                    </a:solidFill>
                  </a:tcPr>
                </a:tc>
                <a:extLst>
                  <a:ext uri="{0D108BD9-81ED-4DB2-BD59-A6C34878D82A}">
                    <a16:rowId xmlns:a16="http://schemas.microsoft.com/office/drawing/2014/main" val="4005679547"/>
                  </a:ext>
                </a:extLst>
              </a:tr>
              <a:tr h="781871">
                <a:tc>
                  <a:txBody>
                    <a:bodyPr/>
                    <a:lstStyle/>
                    <a:p>
                      <a:endParaRPr lang="fr-FR" b="1" noProof="0"/>
                    </a:p>
                  </a:txBody>
                  <a:tcPr>
                    <a:solidFill>
                      <a:schemeClr val="accent3">
                        <a:lumMod val="20000"/>
                        <a:lumOff val="80000"/>
                      </a:schemeClr>
                    </a:solidFill>
                  </a:tcPr>
                </a:tc>
                <a:tc>
                  <a:txBody>
                    <a:bodyPr/>
                    <a:lstStyle/>
                    <a:p>
                      <a:endParaRPr lang="fr-FR" noProof="0"/>
                    </a:p>
                  </a:txBody>
                  <a:tcPr>
                    <a:solidFill>
                      <a:schemeClr val="accent3">
                        <a:lumMod val="20000"/>
                        <a:lumOff val="80000"/>
                      </a:schemeClr>
                    </a:solidFill>
                  </a:tcPr>
                </a:tc>
                <a:tc>
                  <a:txBody>
                    <a:bodyPr/>
                    <a:lstStyle/>
                    <a:p>
                      <a:r>
                        <a:rPr lang="fr-FR" noProof="0"/>
                        <a:t>Rapide: 425 ménages</a:t>
                      </a:r>
                    </a:p>
                    <a:p>
                      <a:r>
                        <a:rPr lang="fr-FR" noProof="0"/>
                        <a:t>Rapide: 425 ménages</a:t>
                      </a:r>
                    </a:p>
                  </a:txBody>
                  <a:tcPr>
                    <a:solidFill>
                      <a:schemeClr val="accent3">
                        <a:lumMod val="20000"/>
                        <a:lumOff val="80000"/>
                      </a:schemeClr>
                    </a:solidFill>
                  </a:tcPr>
                </a:tc>
                <a:tc>
                  <a:txBody>
                    <a:bodyPr/>
                    <a:lstStyle/>
                    <a:p>
                      <a:r>
                        <a:rPr lang="fr-FR" noProof="0"/>
                        <a:t>Rapide: 425 ménages</a:t>
                      </a:r>
                    </a:p>
                    <a:p>
                      <a:r>
                        <a:rPr lang="fr-FR" noProof="0"/>
                        <a:t>Rapide: 425 ménages</a:t>
                      </a:r>
                    </a:p>
                  </a:txBody>
                  <a:tcPr>
                    <a:solidFill>
                      <a:schemeClr val="accent3">
                        <a:lumMod val="20000"/>
                        <a:lumOff val="80000"/>
                      </a:schemeClr>
                    </a:solidFill>
                  </a:tcPr>
                </a:tc>
                <a:tc>
                  <a:txBody>
                    <a:bodyPr/>
                    <a:lstStyle/>
                    <a:p>
                      <a:pPr algn="r"/>
                      <a:r>
                        <a:rPr lang="fr-FR" b="1" noProof="0"/>
                        <a:t>1 700 ménages</a:t>
                      </a:r>
                    </a:p>
                  </a:txBody>
                  <a:tcPr>
                    <a:solidFill>
                      <a:schemeClr val="accent3">
                        <a:lumMod val="20000"/>
                        <a:lumOff val="80000"/>
                      </a:schemeClr>
                    </a:solidFill>
                  </a:tcPr>
                </a:tc>
                <a:extLst>
                  <a:ext uri="{0D108BD9-81ED-4DB2-BD59-A6C34878D82A}">
                    <a16:rowId xmlns:a16="http://schemas.microsoft.com/office/drawing/2014/main" val="1164524243"/>
                  </a:ext>
                </a:extLst>
              </a:tr>
              <a:tr h="452989">
                <a:tc>
                  <a:txBody>
                    <a:bodyPr/>
                    <a:lstStyle/>
                    <a:p>
                      <a:r>
                        <a:rPr lang="fr-FR" b="1" noProof="0"/>
                        <a:t>Mali</a:t>
                      </a:r>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a:t>Résilience: 700 ménages</a:t>
                      </a:r>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a:t>Résilience: 700 ménages</a:t>
                      </a:r>
                    </a:p>
                  </a:txBody>
                  <a:tcPr>
                    <a:solidFill>
                      <a:schemeClr val="accent2">
                        <a:lumMod val="60000"/>
                        <a:lumOff val="40000"/>
                      </a:schemeClr>
                    </a:solidFill>
                  </a:tcPr>
                </a:tc>
                <a:tc>
                  <a:txBody>
                    <a:bodyPr/>
                    <a:lstStyle/>
                    <a:p>
                      <a:endParaRPr lang="fr-FR" noProof="0"/>
                    </a:p>
                  </a:txBody>
                  <a:tcPr>
                    <a:solidFill>
                      <a:schemeClr val="accent2">
                        <a:lumMod val="60000"/>
                        <a:lumOff val="40000"/>
                      </a:schemeClr>
                    </a:solidFill>
                  </a:tcPr>
                </a:tc>
                <a:tc>
                  <a:txBody>
                    <a:bodyPr/>
                    <a:lstStyle/>
                    <a:p>
                      <a:pPr algn="r"/>
                      <a:r>
                        <a:rPr lang="fr-FR" b="1" noProof="0"/>
                        <a:t>1 400 ménages</a:t>
                      </a:r>
                    </a:p>
                  </a:txBody>
                  <a:tcPr>
                    <a:solidFill>
                      <a:schemeClr val="accent2">
                        <a:lumMod val="60000"/>
                        <a:lumOff val="40000"/>
                      </a:schemeClr>
                    </a:solidFill>
                  </a:tcPr>
                </a:tc>
                <a:extLst>
                  <a:ext uri="{0D108BD9-81ED-4DB2-BD59-A6C34878D82A}">
                    <a16:rowId xmlns:a16="http://schemas.microsoft.com/office/drawing/2014/main" val="415966928"/>
                  </a:ext>
                </a:extLst>
              </a:tr>
              <a:tr h="452989">
                <a:tc>
                  <a:txBody>
                    <a:bodyPr/>
                    <a:lstStyle/>
                    <a:p>
                      <a:endParaRPr lang="fr-FR" b="1" noProof="0"/>
                    </a:p>
                  </a:txBody>
                  <a:tcPr>
                    <a:solidFill>
                      <a:schemeClr val="accent2">
                        <a:lumMod val="20000"/>
                        <a:lumOff val="80000"/>
                      </a:schemeClr>
                    </a:solidFill>
                  </a:tcPr>
                </a:tc>
                <a:tc>
                  <a:txBody>
                    <a:bodyPr/>
                    <a:lstStyle/>
                    <a:p>
                      <a:endParaRPr lang="fr-FR" noProof="0"/>
                    </a:p>
                  </a:txBody>
                  <a:tcPr>
                    <a:solidFill>
                      <a:schemeClr val="accent2">
                        <a:lumMod val="20000"/>
                        <a:lumOff val="80000"/>
                      </a:schemeClr>
                    </a:solidFill>
                  </a:tcPr>
                </a:tc>
                <a:tc>
                  <a:txBody>
                    <a:bodyPr/>
                    <a:lstStyle/>
                    <a:p>
                      <a:endParaRPr lang="fr-FR" noProof="0"/>
                    </a:p>
                  </a:txBody>
                  <a:tcPr>
                    <a:solidFill>
                      <a:schemeClr val="accent2">
                        <a:lumMod val="20000"/>
                        <a:lumOff val="80000"/>
                      </a:schemeClr>
                    </a:solidFill>
                  </a:tcPr>
                </a:tc>
                <a:tc>
                  <a:txBody>
                    <a:bodyPr/>
                    <a:lstStyle/>
                    <a:p>
                      <a:endParaRPr lang="fr-FR" noProof="0"/>
                    </a:p>
                  </a:txBody>
                  <a:tcPr>
                    <a:solidFill>
                      <a:schemeClr val="accent2">
                        <a:lumMod val="20000"/>
                        <a:lumOff val="80000"/>
                      </a:schemeClr>
                    </a:solidFill>
                  </a:tcPr>
                </a:tc>
                <a:tc>
                  <a:txBody>
                    <a:bodyPr/>
                    <a:lstStyle/>
                    <a:p>
                      <a:pPr algn="r"/>
                      <a:r>
                        <a:rPr lang="fr-FR" b="1" noProof="0"/>
                        <a:t>0 ménages</a:t>
                      </a:r>
                    </a:p>
                  </a:txBody>
                  <a:tcPr>
                    <a:solidFill>
                      <a:schemeClr val="accent2">
                        <a:lumMod val="20000"/>
                        <a:lumOff val="80000"/>
                      </a:schemeClr>
                    </a:solidFill>
                  </a:tcPr>
                </a:tc>
                <a:extLst>
                  <a:ext uri="{0D108BD9-81ED-4DB2-BD59-A6C34878D82A}">
                    <a16:rowId xmlns:a16="http://schemas.microsoft.com/office/drawing/2014/main" val="3338197085"/>
                  </a:ext>
                </a:extLst>
              </a:tr>
              <a:tr h="452989">
                <a:tc>
                  <a:txBody>
                    <a:bodyPr/>
                    <a:lstStyle/>
                    <a:p>
                      <a:r>
                        <a:rPr lang="fr-FR" b="1" noProof="0"/>
                        <a:t>Total</a:t>
                      </a:r>
                    </a:p>
                  </a:txBody>
                  <a:tcPr/>
                </a:tc>
                <a:tc>
                  <a:txBody>
                    <a:bodyPr/>
                    <a:lstStyle/>
                    <a:p>
                      <a:pPr algn="r"/>
                      <a:r>
                        <a:rPr lang="fr-FR" b="1" noProof="0"/>
                        <a:t>2,100 ménages</a:t>
                      </a:r>
                    </a:p>
                  </a:txBody>
                  <a:tcPr/>
                </a:tc>
                <a:tc>
                  <a:txBody>
                    <a:bodyPr/>
                    <a:lstStyle/>
                    <a:p>
                      <a:pPr algn="r"/>
                      <a:r>
                        <a:rPr lang="fr-FR" b="1" noProof="0"/>
                        <a:t>3 800 ménages</a:t>
                      </a:r>
                    </a:p>
                  </a:txBody>
                  <a:tcPr/>
                </a:tc>
                <a:tc>
                  <a:txBody>
                    <a:bodyPr/>
                    <a:lstStyle/>
                    <a:p>
                      <a:pPr algn="r"/>
                      <a:r>
                        <a:rPr lang="fr-FR" b="1" noProof="0"/>
                        <a:t>1 700 ménages</a:t>
                      </a:r>
                    </a:p>
                  </a:txBody>
                  <a:tcPr/>
                </a:tc>
                <a:tc>
                  <a:txBody>
                    <a:bodyPr/>
                    <a:lstStyle/>
                    <a:p>
                      <a:pPr algn="r"/>
                      <a:r>
                        <a:rPr lang="fr-FR" b="1" noProof="0" dirty="0"/>
                        <a:t>7 600 ménages</a:t>
                      </a:r>
                    </a:p>
                  </a:txBody>
                  <a:tcPr/>
                </a:tc>
                <a:extLst>
                  <a:ext uri="{0D108BD9-81ED-4DB2-BD59-A6C34878D82A}">
                    <a16:rowId xmlns:a16="http://schemas.microsoft.com/office/drawing/2014/main" val="1922533879"/>
                  </a:ext>
                </a:extLst>
              </a:tr>
            </a:tbl>
          </a:graphicData>
        </a:graphic>
      </p:graphicFrame>
    </p:spTree>
    <p:extLst>
      <p:ext uri="{BB962C8B-B14F-4D97-AF65-F5344CB8AC3E}">
        <p14:creationId xmlns:p14="http://schemas.microsoft.com/office/powerpoint/2010/main" val="2588380904"/>
      </p:ext>
    </p:extLst>
  </p:cSld>
  <p:clrMapOvr>
    <a:masterClrMapping/>
  </p:clrMapOvr>
</p:sld>
</file>

<file path=ppt/theme/theme1.xml><?xml version="1.0" encoding="utf-8"?>
<a:theme xmlns:a="http://schemas.openxmlformats.org/drawingml/2006/main" name="CRS_2020_Microsof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2020_Microsoft" id="{8AD903B1-0873-9443-9A9B-35DA84F277A7}" vid="{F2B1F12F-FD2E-EF43-8EFF-88FC48E675B7}"/>
    </a:ext>
  </a:extLst>
</a:theme>
</file>

<file path=ppt/theme/theme2.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TEMPLATE_Presentation_Standard_French_v2" id="{DC8E8D79-FBA0-4E5F-BF01-702A6BAB8BE5}" vid="{7CDD8D66-F1E5-4BD3-8B61-996A9590A2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4d714a-1e94-4aa0-8576-96dadcbb593f" xsi:nil="true"/>
    <lcf76f155ced4ddcb4097134ff3c332f xmlns="f28ede05-a8fa-4348-b9b1-838d89b0ebb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BA44523985C54589C4F858A4D5665A" ma:contentTypeVersion="12" ma:contentTypeDescription="Create a new document." ma:contentTypeScope="" ma:versionID="38279bf09d3d64bab05447e382b83eac">
  <xsd:schema xmlns:xsd="http://www.w3.org/2001/XMLSchema" xmlns:xs="http://www.w3.org/2001/XMLSchema" xmlns:p="http://schemas.microsoft.com/office/2006/metadata/properties" xmlns:ns2="f28ede05-a8fa-4348-b9b1-838d89b0ebb6" xmlns:ns3="ea4d714a-1e94-4aa0-8576-96dadcbb593f" targetNamespace="http://schemas.microsoft.com/office/2006/metadata/properties" ma:root="true" ma:fieldsID="abf0854b8737920b9d7142c50a763cdd" ns2:_="" ns3:_="">
    <xsd:import namespace="f28ede05-a8fa-4348-b9b1-838d89b0ebb6"/>
    <xsd:import namespace="ea4d714a-1e94-4aa0-8576-96dadcbb59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ede05-a8fa-4348-b9b1-838d89b0eb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4d714a-1e94-4aa0-8576-96dadcbb59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159c175-de39-4190-a746-70b017a47683}" ma:internalName="TaxCatchAll" ma:showField="CatchAllData" ma:web="ea4d714a-1e94-4aa0-8576-96dadcbb593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8A33EE-F859-4516-AE45-9BB484985809}">
  <ds:schemaRefs>
    <ds:schemaRef ds:uri="ea4d714a-1e94-4aa0-8576-96dadcbb593f"/>
    <ds:schemaRef ds:uri="f28ede05-a8fa-4348-b9b1-838d89b0eb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878CB9D-9159-4106-AEA1-653A3F65CB26}">
  <ds:schemaRefs>
    <ds:schemaRef ds:uri="http://schemas.microsoft.com/sharepoint/v3/contenttype/forms"/>
  </ds:schemaRefs>
</ds:datastoreItem>
</file>

<file path=customXml/itemProps3.xml><?xml version="1.0" encoding="utf-8"?>
<ds:datastoreItem xmlns:ds="http://schemas.openxmlformats.org/officeDocument/2006/customXml" ds:itemID="{5A1B650B-C73C-4BFD-AC35-7E9212C32559}">
  <ds:schemaRefs>
    <ds:schemaRef ds:uri="ea4d714a-1e94-4aa0-8576-96dadcbb593f"/>
    <ds:schemaRef ds:uri="f28ede05-a8fa-4348-b9b1-838d89b0eb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CRS_Presentation_TEMPLATE</Template>
  <TotalTime>1857</TotalTime>
  <Words>733</Words>
  <Application>Microsoft Office PowerPoint</Application>
  <PresentationFormat>Grand écran</PresentationFormat>
  <Paragraphs>126</Paragraphs>
  <Slides>10</Slides>
  <Notes>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10</vt:i4>
      </vt:variant>
    </vt:vector>
  </HeadingPairs>
  <TitlesOfParts>
    <vt:vector size="18" baseType="lpstr">
      <vt:lpstr>Aharoni</vt:lpstr>
      <vt:lpstr>Arial</vt:lpstr>
      <vt:lpstr>Calibri</vt:lpstr>
      <vt:lpstr>Calibri Light</vt:lpstr>
      <vt:lpstr>Times</vt:lpstr>
      <vt:lpstr>Times New Roman</vt:lpstr>
      <vt:lpstr>CRS_2020_Microsoft</vt:lpstr>
      <vt:lpstr>CRS_2020_PPT</vt:lpstr>
      <vt:lpstr>Présentation PowerPoint</vt:lpstr>
      <vt:lpstr>Qui sommes nous ?</vt:lpstr>
      <vt:lpstr>Où sommes nous?</vt:lpstr>
      <vt:lpstr>Dewral: La grande idée</vt:lpstr>
      <vt:lpstr>Ciblage Géographique</vt:lpstr>
      <vt:lpstr>Réponse rapide (3 mois): activités clés</vt:lpstr>
      <vt:lpstr>Réponse Résilience (9 mois): activités clés</vt:lpstr>
      <vt:lpstr>Réponse Résilience: Étapes clés du démarrage</vt:lpstr>
      <vt:lpstr>Calendrier des réponses</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Neilan, Kyla</dc:creator>
  <cp:lastModifiedBy>Maman Ibrahim Boukar, Hadiza</cp:lastModifiedBy>
  <cp:revision>11</cp:revision>
  <cp:lastPrinted>2020-12-02T13:58:30Z</cp:lastPrinted>
  <dcterms:created xsi:type="dcterms:W3CDTF">2020-12-01T18:15:14Z</dcterms:created>
  <dcterms:modified xsi:type="dcterms:W3CDTF">2023-06-06T06:23:57Z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0x010100DB04A7252F5EA44D87A1A7E098F6D19A</vt:lpwstr>
  </property>
</Properties>
</file>