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36"/>
  </p:notesMasterIdLst>
  <p:handoutMasterIdLst>
    <p:handoutMasterId r:id="rId37"/>
  </p:handoutMasterIdLst>
  <p:sldIdLst>
    <p:sldId id="407" r:id="rId5"/>
    <p:sldId id="377" r:id="rId6"/>
    <p:sldId id="378" r:id="rId7"/>
    <p:sldId id="379" r:id="rId8"/>
    <p:sldId id="380" r:id="rId9"/>
    <p:sldId id="398" r:id="rId10"/>
    <p:sldId id="399" r:id="rId11"/>
    <p:sldId id="369" r:id="rId12"/>
    <p:sldId id="375" r:id="rId13"/>
    <p:sldId id="382" r:id="rId14"/>
    <p:sldId id="381" r:id="rId15"/>
    <p:sldId id="384" r:id="rId16"/>
    <p:sldId id="383" r:id="rId17"/>
    <p:sldId id="386" r:id="rId18"/>
    <p:sldId id="385" r:id="rId19"/>
    <p:sldId id="388" r:id="rId20"/>
    <p:sldId id="389" r:id="rId21"/>
    <p:sldId id="387" r:id="rId22"/>
    <p:sldId id="391" r:id="rId23"/>
    <p:sldId id="390" r:id="rId24"/>
    <p:sldId id="393" r:id="rId25"/>
    <p:sldId id="394" r:id="rId26"/>
    <p:sldId id="395" r:id="rId27"/>
    <p:sldId id="396" r:id="rId28"/>
    <p:sldId id="397" r:id="rId29"/>
    <p:sldId id="392" r:id="rId30"/>
    <p:sldId id="401" r:id="rId31"/>
    <p:sldId id="402" r:id="rId32"/>
    <p:sldId id="400" r:id="rId33"/>
    <p:sldId id="404" r:id="rId34"/>
    <p:sldId id="405" r:id="rId35"/>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B3161E"/>
    <a:srgbClr val="AF1420"/>
    <a:srgbClr val="AE151D"/>
    <a:srgbClr val="7F7F7F"/>
    <a:srgbClr val="788A97"/>
    <a:srgbClr val="FFFFFF"/>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8" autoAdjust="0"/>
    <p:restoredTop sz="93348" autoAdjust="0"/>
  </p:normalViewPr>
  <p:slideViewPr>
    <p:cSldViewPr snapToGrid="0">
      <p:cViewPr varScale="1">
        <p:scale>
          <a:sx n="79" d="100"/>
          <a:sy n="79" d="100"/>
        </p:scale>
        <p:origin x="102" y="138"/>
      </p:cViewPr>
      <p:guideLst>
        <p:guide orient="horz" pos="146"/>
        <p:guide pos="3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15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01-06-2023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https://www.dioptratool.org/videos</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4</a:t>
            </a:fld>
            <a:endParaRPr lang="da-DK"/>
          </a:p>
        </p:txBody>
      </p:sp>
    </p:spTree>
    <p:extLst>
      <p:ext uri="{BB962C8B-B14F-4D97-AF65-F5344CB8AC3E}">
        <p14:creationId xmlns:p14="http://schemas.microsoft.com/office/powerpoint/2010/main" val="10847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27eb08c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27eb08c3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none">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27</a:t>
            </a:fld>
            <a:endParaRPr lang="da-DK"/>
          </a:p>
        </p:txBody>
      </p:sp>
    </p:spTree>
    <p:extLst>
      <p:ext uri="{BB962C8B-B14F-4D97-AF65-F5344CB8AC3E}">
        <p14:creationId xmlns:p14="http://schemas.microsoft.com/office/powerpoint/2010/main" val="188450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https://www.dioptratool.org/help-videos/step-2-load-data</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29</a:t>
            </a:fld>
            <a:endParaRPr lang="da-DK"/>
          </a:p>
        </p:txBody>
      </p:sp>
    </p:spTree>
    <p:extLst>
      <p:ext uri="{BB962C8B-B14F-4D97-AF65-F5344CB8AC3E}">
        <p14:creationId xmlns:p14="http://schemas.microsoft.com/office/powerpoint/2010/main" val="423312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https://www.dioptratool.org/help-videos/step-6-allocate-costs-to-activities</a:t>
            </a:r>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30</a:t>
            </a:fld>
            <a:endParaRPr lang="da-DK"/>
          </a:p>
        </p:txBody>
      </p:sp>
    </p:spTree>
    <p:extLst>
      <p:ext uri="{BB962C8B-B14F-4D97-AF65-F5344CB8AC3E}">
        <p14:creationId xmlns:p14="http://schemas.microsoft.com/office/powerpoint/2010/main" val="390977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dirty="0"/>
              <a:t> </a:t>
            </a:r>
            <a:r>
              <a:rPr lang="da-DK" dirty="0" err="1"/>
              <a:t>Clik</a:t>
            </a:r>
            <a:r>
              <a:rPr lang="da-DK" dirty="0"/>
              <a:t> the </a:t>
            </a:r>
            <a:r>
              <a:rPr lang="da-DK" dirty="0" err="1"/>
              <a:t>icon</a:t>
            </a:r>
            <a:r>
              <a:rPr lang="da-DK" dirty="0"/>
              <a:t> to </a:t>
            </a:r>
            <a:r>
              <a:rPr lang="da-DK" dirty="0" err="1"/>
              <a:t>add</a:t>
            </a:r>
            <a:r>
              <a:rPr lang="da-DK" dirty="0"/>
              <a:t> </a:t>
            </a:r>
            <a:r>
              <a:rPr lang="da-DK" dirty="0" err="1"/>
              <a:t>another</a:t>
            </a:r>
            <a:r>
              <a:rPr lang="da-DK" dirty="0"/>
              <a:t> </a:t>
            </a:r>
            <a:r>
              <a:rPr lang="da-DK" dirty="0" err="1"/>
              <a:t>photo</a:t>
            </a:r>
            <a:endParaRPr lang="da-DK" dirty="0"/>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dirty="0"/>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dirty="0"/>
              <a:t>Title - new </a:t>
            </a:r>
            <a:r>
              <a:rPr lang="da-DK" dirty="0" err="1"/>
              <a:t>section</a:t>
            </a:r>
            <a:r>
              <a:rPr lang="da-DK" dirty="0"/>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01/06/2023</a:t>
            </a:fld>
            <a:endParaRPr lang="da-DK" dirty="0"/>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dirty="0"/>
              <a:t>Write the titel of the new </a:t>
            </a:r>
            <a:r>
              <a:rPr lang="da-DK" dirty="0" err="1"/>
              <a:t>section</a:t>
            </a:r>
            <a:endParaRPr lang="da-DK" dirty="0"/>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01/06/2023</a:t>
            </a:fld>
            <a:endParaRPr lang="da-DK" dirty="0"/>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endParaRPr lang="da-DK" dirty="0"/>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dirty="0"/>
              <a:t>Write a </a:t>
            </a:r>
            <a:r>
              <a:rPr lang="da-DK" dirty="0" err="1"/>
              <a:t>headline</a:t>
            </a:r>
            <a:endParaRPr lang="da-DK" dirty="0"/>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01/06/2023</a:t>
            </a:fld>
            <a:endParaRPr lang="da-DK" dirty="0"/>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endParaRPr lang="da-DK" dirty="0"/>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dirty="0" err="1"/>
              <a:t>Click</a:t>
            </a:r>
            <a:r>
              <a:rPr lang="da-DK" dirty="0"/>
              <a:t> </a:t>
            </a:r>
            <a:r>
              <a:rPr lang="da-DK" dirty="0" err="1"/>
              <a:t>icon</a:t>
            </a:r>
            <a:r>
              <a:rPr lang="da-DK" dirty="0"/>
              <a:t> to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dirty="0"/>
              <a:t>Write a </a:t>
            </a:r>
            <a:r>
              <a:rPr lang="da-DK" dirty="0" err="1"/>
              <a:t>headline</a:t>
            </a:r>
            <a:endParaRPr lang="da-DK" dirty="0"/>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dirty="0"/>
              <a:t>Write </a:t>
            </a:r>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2"/>
            <a:endParaRPr lang="da-DK" dirty="0"/>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dirty="0"/>
              <a:t>Agenda </a:t>
            </a:r>
            <a:r>
              <a:rPr lang="da-DK" dirty="0" err="1"/>
              <a:t>several</a:t>
            </a:r>
            <a:r>
              <a:rPr lang="da-DK" dirty="0"/>
              <a:t> lines per </a:t>
            </a:r>
            <a:r>
              <a:rPr lang="da-DK" dirty="0" err="1"/>
              <a:t>topic</a:t>
            </a:r>
            <a:endParaRPr lang="da-DK" dirty="0"/>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dirty="0"/>
              <a:t>Write time. Press TAB og </a:t>
            </a:r>
            <a:r>
              <a:rPr lang="da-DK" dirty="0" err="1"/>
              <a:t>write</a:t>
            </a:r>
            <a:r>
              <a:rPr lang="da-DK" dirty="0"/>
              <a:t> the </a:t>
            </a:r>
            <a:r>
              <a:rPr lang="da-DK" dirty="0" err="1"/>
              <a:t>topic</a:t>
            </a:r>
            <a:r>
              <a:rPr lang="da-DK" dirty="0"/>
              <a:t>. Press ENTER </a:t>
            </a:r>
            <a:r>
              <a:rPr lang="da-DK" dirty="0" err="1"/>
              <a:t>ENTER</a:t>
            </a:r>
            <a:r>
              <a:rPr lang="da-DK" dirty="0"/>
              <a:t> to start </a:t>
            </a:r>
            <a:r>
              <a:rPr lang="da-DK" dirty="0" err="1"/>
              <a:t>next</a:t>
            </a:r>
            <a:r>
              <a:rPr lang="da-DK" dirty="0"/>
              <a:t> </a:t>
            </a:r>
            <a:r>
              <a:rPr lang="da-DK" dirty="0" err="1"/>
              <a:t>topix</a:t>
            </a:r>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a:p>
            <a:pPr lvl="0"/>
            <a:endParaRPr lang="da-DK" dirty="0"/>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dirty="0"/>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dirty="0" err="1"/>
              <a:t>Topic</a:t>
            </a:r>
            <a:endParaRPr lang="da-DK" dirty="0"/>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dirty="0"/>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dirty="0"/>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dirty="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dirty="0"/>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dirty="0"/>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dirty="0" err="1"/>
              <a:t>Topic</a:t>
            </a:r>
            <a:endParaRPr lang="da-DK" dirty="0"/>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dirty="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01/06/2023</a:t>
            </a:fld>
            <a:endParaRPr lang="da-DK" dirty="0"/>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endParaRPr lang="da-DK" dirty="0"/>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dirty="0"/>
              <a:t>Write </a:t>
            </a:r>
            <a:r>
              <a:rPr lang="da-DK" dirty="0" err="1"/>
              <a:t>title</a:t>
            </a:r>
            <a:r>
              <a:rPr lang="da-DK" dirty="0"/>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dirty="0" err="1"/>
              <a:t>Click</a:t>
            </a:r>
            <a:r>
              <a:rPr lang="da-DK" dirty="0"/>
              <a:t> </a:t>
            </a:r>
            <a:r>
              <a:rPr lang="da-DK" dirty="0" err="1"/>
              <a:t>icon</a:t>
            </a:r>
            <a:r>
              <a:rPr lang="da-DK" dirty="0"/>
              <a:t> to </a:t>
            </a:r>
            <a:r>
              <a:rPr lang="da-DK" dirty="0" err="1"/>
              <a:t>add</a:t>
            </a:r>
            <a:r>
              <a:rPr lang="da-DK" dirty="0"/>
              <a:t> </a:t>
            </a:r>
            <a:r>
              <a:rPr lang="da-DK" dirty="0" err="1"/>
              <a:t>any</a:t>
            </a:r>
            <a:r>
              <a:rPr lang="da-DK" dirty="0"/>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01/06/2023</a:t>
            </a:fld>
            <a:endParaRPr lang="da-DK" dirty="0"/>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endParaRPr lang="da-DK" dirty="0"/>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dirty="0"/>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dirty="0"/>
              <a:t>Write a </a:t>
            </a:r>
            <a:r>
              <a:rPr lang="da-DK" dirty="0" err="1"/>
              <a:t>headline</a:t>
            </a:r>
            <a:endParaRPr lang="da-DK" dirty="0"/>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dirty="0" err="1"/>
              <a:t>Click</a:t>
            </a:r>
            <a:r>
              <a:rPr lang="da-DK" dirty="0"/>
              <a:t> and </a:t>
            </a:r>
            <a:r>
              <a:rPr lang="da-DK" dirty="0" err="1"/>
              <a:t>add</a:t>
            </a:r>
            <a:r>
              <a:rPr lang="da-DK" dirty="0"/>
              <a:t> a </a:t>
            </a:r>
            <a:r>
              <a:rPr lang="da-DK" dirty="0" err="1"/>
              <a:t>photo</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dirty="0"/>
              <a:t>Write a </a:t>
            </a:r>
            <a:r>
              <a:rPr lang="da-DK" dirty="0" err="1"/>
              <a:t>title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01/06/2023</a:t>
            </a:fld>
            <a:endParaRPr lang="da-DK" dirty="0"/>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endParaRPr lang="da-DK" dirty="0"/>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dirty="0"/>
              <a:t>Write </a:t>
            </a:r>
            <a:r>
              <a:rPr lang="da-DK" dirty="0" err="1"/>
              <a:t>text</a:t>
            </a:r>
            <a:endParaRPr lang="da-DK" dirty="0"/>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01/06/2023</a:t>
            </a:fld>
            <a:endParaRPr lang="da-DK" dirty="0"/>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01/06/2023</a:t>
            </a:fld>
            <a:endParaRPr lang="da-DK" dirty="0"/>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r>
              <a:rPr lang="da-DK" dirty="0"/>
              <a:t> – </a:t>
            </a:r>
            <a:r>
              <a:rPr lang="da-DK" dirty="0" err="1"/>
              <a:t>only</a:t>
            </a:r>
            <a:r>
              <a:rPr lang="da-DK" dirty="0"/>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dirty="0" err="1"/>
              <a:t>Click</a:t>
            </a:r>
            <a:r>
              <a:rPr lang="da-DK" dirty="0"/>
              <a:t> and </a:t>
            </a:r>
            <a:r>
              <a:rPr lang="da-DK" dirty="0" err="1"/>
              <a:t>add</a:t>
            </a:r>
            <a:r>
              <a:rPr lang="da-DK" dirty="0"/>
              <a:t> a </a:t>
            </a:r>
            <a:r>
              <a:rPr lang="da-DK" dirty="0" err="1"/>
              <a:t>photo</a:t>
            </a:r>
            <a:endParaRPr lang="da-DK" dirty="0"/>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01/06/2023</a:t>
            </a:fld>
            <a:endParaRPr lang="da-DK" dirty="0"/>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dirty="0"/>
              <a:t>Write a </a:t>
            </a:r>
            <a:r>
              <a:rPr lang="da-DK" dirty="0" err="1"/>
              <a:t>headline</a:t>
            </a:r>
            <a:endParaRPr lang="da-DK" dirty="0"/>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dirty="0"/>
              <a:t>Write a </a:t>
            </a:r>
            <a:r>
              <a:rPr lang="da-DK" dirty="0" err="1"/>
              <a:t>subtitle</a:t>
            </a:r>
            <a:endParaRPr lang="da-DK" dirty="0"/>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Click</a:t>
            </a:r>
            <a:r>
              <a:rPr lang="da-DK" dirty="0"/>
              <a:t> and </a:t>
            </a:r>
            <a:r>
              <a:rPr lang="da-DK" dirty="0" err="1"/>
              <a:t>add</a:t>
            </a:r>
            <a:r>
              <a:rPr lang="da-DK" dirty="0"/>
              <a:t> a </a:t>
            </a:r>
            <a:r>
              <a:rPr lang="da-DK" dirty="0" err="1"/>
              <a:t>photo</a:t>
            </a:r>
            <a:endParaRPr lang="da-DK" dirty="0"/>
          </a:p>
          <a:p>
            <a:endParaRPr lang="da-DK" dirty="0"/>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01/06/2023</a:t>
            </a:fld>
            <a:endParaRPr lang="da-DK" dirty="0"/>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endParaRPr lang="da-DK" dirty="0"/>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dirty="0" err="1"/>
              <a:t>Click</a:t>
            </a:r>
            <a:r>
              <a:rPr lang="da-DK" dirty="0"/>
              <a:t> and </a:t>
            </a:r>
            <a:r>
              <a:rPr lang="da-DK" dirty="0" err="1"/>
              <a:t>add</a:t>
            </a:r>
            <a:r>
              <a:rPr lang="da-DK" dirty="0"/>
              <a:t> </a:t>
            </a:r>
            <a:r>
              <a:rPr lang="da-DK" dirty="0" err="1"/>
              <a:t>thank</a:t>
            </a:r>
            <a:r>
              <a:rPr lang="da-DK" dirty="0"/>
              <a:t> </a:t>
            </a:r>
            <a:r>
              <a:rPr lang="da-DK" dirty="0" err="1"/>
              <a:t>you</a:t>
            </a:r>
            <a:r>
              <a:rPr lang="da-DK" dirty="0"/>
              <a:t> and </a:t>
            </a:r>
            <a:r>
              <a:rPr lang="da-DK" dirty="0" err="1"/>
              <a:t>good</a:t>
            </a:r>
            <a:r>
              <a:rPr lang="da-DK" dirty="0"/>
              <a:t> </a:t>
            </a:r>
            <a:r>
              <a:rPr lang="da-DK" dirty="0" err="1"/>
              <a:t>bye</a:t>
            </a:r>
            <a:endParaRPr lang="da-DK" dirty="0"/>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35" name="Google Shape;35;p8"/>
          <p:cNvSpPr/>
          <p:nvPr/>
        </p:nvSpPr>
        <p:spPr>
          <a:xfrm>
            <a:off x="361476" y="461269"/>
            <a:ext cx="52500" cy="711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86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dirty="0"/>
              <a:t>Titel of </a:t>
            </a:r>
            <a:r>
              <a:rPr lang="da-DK" dirty="0" err="1"/>
              <a:t>presentation</a:t>
            </a:r>
            <a:br>
              <a:rPr lang="da-DK" dirty="0"/>
            </a:br>
            <a:r>
              <a:rPr lang="da-DK" dirty="0"/>
              <a:t>max. </a:t>
            </a:r>
            <a:r>
              <a:rPr lang="da-DK" dirty="0" err="1"/>
              <a:t>two</a:t>
            </a:r>
            <a:r>
              <a:rPr lang="da-DK" dirty="0"/>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dirty="0" err="1"/>
              <a:t>Subtitle</a:t>
            </a:r>
            <a:endParaRPr lang="da-DK" dirty="0"/>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dirty="0"/>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dirty="0"/>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dirty="0"/>
              <a:t> </a:t>
            </a:r>
          </a:p>
          <a:p>
            <a:pPr lvl="0"/>
            <a:r>
              <a:rPr lang="da-DK" dirty="0"/>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dirty="0" err="1"/>
              <a:t>Click</a:t>
            </a:r>
            <a:r>
              <a:rPr lang="da-DK" dirty="0"/>
              <a:t> to </a:t>
            </a:r>
            <a:r>
              <a:rPr lang="da-DK" dirty="0" err="1"/>
              <a:t>write</a:t>
            </a:r>
            <a:r>
              <a:rPr lang="da-DK" dirty="0"/>
              <a:t> the </a:t>
            </a:r>
            <a:r>
              <a:rPr lang="da-DK" dirty="0" err="1"/>
              <a:t>title</a:t>
            </a:r>
            <a:r>
              <a:rPr lang="da-DK" dirty="0"/>
              <a:t> max. </a:t>
            </a:r>
            <a:r>
              <a:rPr lang="da-DK" dirty="0" err="1"/>
              <a:t>two</a:t>
            </a:r>
            <a:r>
              <a:rPr lang="da-DK" dirty="0"/>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and </a:t>
            </a:r>
            <a:r>
              <a:rPr lang="da-DK" dirty="0" err="1"/>
              <a:t>any</a:t>
            </a:r>
            <a:r>
              <a:rPr lang="da-DK" dirty="0"/>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t>Subtitle</a:t>
            </a:r>
            <a:r>
              <a:rPr lang="da-DK" dirty="0"/>
              <a:t> – </a:t>
            </a:r>
            <a:r>
              <a:rPr lang="da-DK" dirty="0" err="1"/>
              <a:t>only</a:t>
            </a:r>
            <a:r>
              <a:rPr lang="da-DK" dirty="0"/>
              <a:t> </a:t>
            </a:r>
            <a:r>
              <a:rPr lang="da-DK" dirty="0" err="1"/>
              <a:t>one</a:t>
            </a:r>
            <a:r>
              <a:rPr lang="da-DK" dirty="0"/>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dirty="0" err="1"/>
              <a:t>Click</a:t>
            </a:r>
            <a:r>
              <a:rPr lang="da-DK" dirty="0"/>
              <a:t> on INSERTE in the menu to </a:t>
            </a:r>
            <a:r>
              <a:rPr lang="da-DK" dirty="0" err="1"/>
              <a:t>replace</a:t>
            </a:r>
            <a:r>
              <a:rPr lang="da-DK" dirty="0"/>
              <a:t> </a:t>
            </a:r>
            <a:r>
              <a:rPr lang="da-DK" dirty="0" err="1"/>
              <a:t>this</a:t>
            </a:r>
            <a:r>
              <a:rPr lang="da-DK" dirty="0"/>
              <a:t> </a:t>
            </a:r>
            <a:r>
              <a:rPr lang="da-DK" dirty="0" err="1"/>
              <a:t>photo</a:t>
            </a:r>
            <a:endParaRPr lang="da-DK" dirty="0"/>
          </a:p>
          <a:p>
            <a:pPr lvl="0"/>
            <a:endParaRPr lang="da-DK" dirty="0"/>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dirty="0"/>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dirty="0"/>
              <a:t>Title max. </a:t>
            </a:r>
            <a:r>
              <a:rPr lang="da-DK" dirty="0" err="1"/>
              <a:t>two</a:t>
            </a:r>
            <a:r>
              <a:rPr lang="da-DK" dirty="0"/>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dirty="0" err="1">
                <a:latin typeface="Calibri Light" panose="020F0302020204030204" pitchFamily="34" charset="0"/>
                <a:cs typeface="Calibri Light" panose="020F0302020204030204" pitchFamily="34" charset="0"/>
              </a:rPr>
              <a:t>Subtitle</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only</a:t>
            </a:r>
            <a:r>
              <a:rPr lang="da-DK" dirty="0">
                <a:latin typeface="Calibri Light" panose="020F0302020204030204" pitchFamily="34" charset="0"/>
                <a:cs typeface="Calibri Light" panose="020F0302020204030204" pitchFamily="34" charset="0"/>
              </a:rPr>
              <a:t> </a:t>
            </a:r>
            <a:r>
              <a:rPr lang="da-DK" dirty="0" err="1">
                <a:latin typeface="Calibri Light" panose="020F0302020204030204" pitchFamily="34" charset="0"/>
                <a:cs typeface="Calibri Light" panose="020F0302020204030204" pitchFamily="34" charset="0"/>
              </a:rPr>
              <a:t>one</a:t>
            </a:r>
            <a:r>
              <a:rPr lang="da-DK" dirty="0">
                <a:latin typeface="Calibri Light" panose="020F0302020204030204" pitchFamily="34" charset="0"/>
                <a:cs typeface="Calibri Light" panose="020F0302020204030204" pitchFamily="34" charset="0"/>
              </a:rPr>
              <a:t> line</a:t>
            </a:r>
            <a:endParaRPr lang="da-DK" dirty="0"/>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dirty="0" err="1"/>
              <a:t>Name</a:t>
            </a:r>
            <a:r>
              <a:rPr lang="da-DK" dirty="0"/>
              <a:t> of </a:t>
            </a:r>
            <a:r>
              <a:rPr lang="da-DK" dirty="0" err="1"/>
              <a:t>author</a:t>
            </a:r>
            <a:r>
              <a:rPr lang="da-DK" dirty="0"/>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endParaRPr lang="da-DK" dirty="0"/>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dirty="0"/>
              <a:t>Title – new </a:t>
            </a:r>
            <a:r>
              <a:rPr lang="da-DK" dirty="0" err="1"/>
              <a:t>section</a:t>
            </a:r>
            <a:endParaRPr lang="da-DK" dirty="0"/>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dirty="0"/>
              <a:t>Write a </a:t>
            </a:r>
            <a:r>
              <a:rPr lang="da-DK" dirty="0" err="1"/>
              <a:t>headline</a:t>
            </a:r>
            <a:endParaRPr lang="da-DK" dirty="0"/>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40"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dirty="0" err="1"/>
              <a:t>Click</a:t>
            </a:r>
            <a:r>
              <a:rPr lang="da-DK" dirty="0"/>
              <a:t> to </a:t>
            </a:r>
            <a:r>
              <a:rPr lang="da-DK" dirty="0" err="1"/>
              <a:t>edit</a:t>
            </a:r>
            <a:r>
              <a:rPr lang="da-DK" dirty="0"/>
              <a:t> </a:t>
            </a:r>
            <a:r>
              <a:rPr lang="en-GB" noProof="0" dirty="0"/>
              <a:t>typography</a:t>
            </a:r>
            <a:r>
              <a:rPr lang="da-DK" dirty="0"/>
              <a:t> in slidemaster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endParaRPr lang="da-DK" dirty="0"/>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01/06/2023</a:t>
            </a:fld>
            <a:endParaRPr lang="da-DK" dirty="0"/>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 id="2147483777" r:id="rId38"/>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dioptratool.org/help-videos/step-2-load-data" TargetMode="Externa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dioptratool.org/help-videos/step-6-allocate-costs-to-activities" TargetMode="Externa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C19C-4726-080D-ECA5-7D43692D9EE3}"/>
              </a:ext>
            </a:extLst>
          </p:cNvPr>
          <p:cNvSpPr>
            <a:spLocks noGrp="1"/>
          </p:cNvSpPr>
          <p:nvPr>
            <p:ph type="ctrTitle"/>
          </p:nvPr>
        </p:nvSpPr>
        <p:spPr>
          <a:xfrm>
            <a:off x="716975" y="2084832"/>
            <a:ext cx="7710052" cy="1121664"/>
          </a:xfrm>
        </p:spPr>
        <p:txBody>
          <a:bodyPr>
            <a:noAutofit/>
          </a:bodyPr>
          <a:lstStyle/>
          <a:p>
            <a:r>
              <a:rPr lang="fr-FR" sz="2400" dirty="0"/>
              <a:t>Lucian Lee</a:t>
            </a:r>
            <a:br>
              <a:rPr lang="fr-FR" sz="2400" dirty="0"/>
            </a:br>
            <a:r>
              <a:rPr lang="fr-FR" sz="2400" dirty="0"/>
              <a:t>Conseiller Technique, Analyse de Coûts</a:t>
            </a:r>
            <a:br>
              <a:rPr lang="fr-FR" sz="2400" dirty="0"/>
            </a:br>
            <a:r>
              <a:rPr lang="fr-FR" sz="2400" b="0" dirty="0"/>
              <a:t>International Rescue </a:t>
            </a:r>
            <a:r>
              <a:rPr lang="fr-FR" sz="2400" b="0" dirty="0" err="1"/>
              <a:t>Committee</a:t>
            </a:r>
            <a:r>
              <a:rPr lang="fr-FR" sz="2400" b="0" dirty="0"/>
              <a:t> (IRC)</a:t>
            </a:r>
            <a:br>
              <a:rPr lang="fr-FR" sz="2400" b="0" dirty="0"/>
            </a:br>
            <a:r>
              <a:rPr lang="fr-FR" sz="2400" b="0" i="1" dirty="0"/>
              <a:t>(il/lui)</a:t>
            </a:r>
            <a:br>
              <a:rPr lang="fr-FR" sz="2400" b="0" i="1" dirty="0"/>
            </a:br>
            <a:br>
              <a:rPr lang="fr-FR" sz="2400" b="0" i="1" dirty="0"/>
            </a:br>
            <a:r>
              <a:rPr lang="fr-FR" sz="2400" b="0" dirty="0"/>
              <a:t>Lucian.Lee@rescue.org</a:t>
            </a:r>
            <a:endParaRPr lang="fr-FR" sz="2400" dirty="0"/>
          </a:p>
        </p:txBody>
      </p:sp>
      <p:pic>
        <p:nvPicPr>
          <p:cNvPr id="3" name="Picture 2">
            <a:extLst>
              <a:ext uri="{FF2B5EF4-FFF2-40B4-BE49-F238E27FC236}">
                <a16:creationId xmlns:a16="http://schemas.microsoft.com/office/drawing/2014/main" id="{789F2669-6C50-B759-F4AE-8AD1B99A9C7C}"/>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76817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1. Définir l'analyse</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199" y="1486799"/>
            <a:ext cx="8389333" cy="3486033"/>
          </a:xfrm>
        </p:spPr>
        <p:txBody>
          <a:bodyPr>
            <a:normAutofit fontScale="92500"/>
          </a:bodyPr>
          <a:lstStyle/>
          <a:p>
            <a:r>
              <a:rPr lang="fr-FR" b="1" dirty="0"/>
              <a:t>Activité analysée</a:t>
            </a:r>
          </a:p>
          <a:p>
            <a:pPr lvl="1"/>
            <a:r>
              <a:rPr lang="fr-FR" dirty="0"/>
              <a:t>Si vous ne trouvez pas votre activité dans la liste, sélectionnez « </a:t>
            </a:r>
            <a:r>
              <a:rPr lang="fr-FR" dirty="0" err="1"/>
              <a:t>Generic</a:t>
            </a:r>
            <a:r>
              <a:rPr lang="fr-FR" dirty="0"/>
              <a:t> Program ».</a:t>
            </a:r>
          </a:p>
          <a:p>
            <a:r>
              <a:rPr lang="fr-FR" b="1" dirty="0"/>
              <a:t>Date de début </a:t>
            </a:r>
            <a:r>
              <a:rPr lang="fr-FR" dirty="0"/>
              <a:t>et </a:t>
            </a:r>
            <a:r>
              <a:rPr lang="fr-FR" b="1" dirty="0"/>
              <a:t>date de fin</a:t>
            </a:r>
          </a:p>
          <a:p>
            <a:pPr lvl="1"/>
            <a:r>
              <a:rPr lang="fr-FR" dirty="0"/>
              <a:t>Ces dates doivent être définies de manière à correspondre à la durée de données financières et de données de suivi que vous utilisez. Exemple : on ne considère pas que le programme commence en avril si les dépenses commencent en août.</a:t>
            </a:r>
          </a:p>
          <a:p>
            <a:pPr lvl="1"/>
            <a:r>
              <a:rPr lang="fr-FR" dirty="0"/>
              <a:t>Si l’on analyse les données financières du 1er janvier 2018 au 31 décembre 2018, assurez-vous que les données de suivi correspondent à la même période.</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49690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197;p21">
            <a:extLst>
              <a:ext uri="{FF2B5EF4-FFF2-40B4-BE49-F238E27FC236}">
                <a16:creationId xmlns:a16="http://schemas.microsoft.com/office/drawing/2014/main" id="{DC7847CB-94DB-8BB2-B41A-8F6F90E44540}"/>
              </a:ext>
            </a:extLst>
          </p:cNvPr>
          <p:cNvPicPr preferRelativeResize="0"/>
          <p:nvPr/>
        </p:nvPicPr>
        <p:blipFill rotWithShape="1">
          <a:blip r:embed="rId3">
            <a:alphaModFix/>
          </a:blip>
          <a:srcRect b="12709"/>
          <a:stretch/>
        </p:blipFill>
        <p:spPr>
          <a:xfrm>
            <a:off x="0" y="0"/>
            <a:ext cx="9144001" cy="3270175"/>
          </a:xfrm>
          <a:prstGeom prst="rect">
            <a:avLst/>
          </a:prstGeom>
          <a:noFill/>
          <a:ln>
            <a:noFill/>
          </a:ln>
        </p:spPr>
      </p:pic>
      <p:sp>
        <p:nvSpPr>
          <p:cNvPr id="3" name="Google Shape;198;p21">
            <a:extLst>
              <a:ext uri="{FF2B5EF4-FFF2-40B4-BE49-F238E27FC236}">
                <a16:creationId xmlns:a16="http://schemas.microsoft.com/office/drawing/2014/main" id="{EF7B3978-822D-E86C-D535-DF59985F5DF0}"/>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2</a:t>
            </a:r>
            <a:endParaRPr b="1">
              <a:solidFill>
                <a:srgbClr val="FFFFFF"/>
              </a:solidFill>
            </a:endParaRPr>
          </a:p>
        </p:txBody>
      </p:sp>
      <p:pic>
        <p:nvPicPr>
          <p:cNvPr id="8" name="Google Shape;199;p21">
            <a:extLst>
              <a:ext uri="{FF2B5EF4-FFF2-40B4-BE49-F238E27FC236}">
                <a16:creationId xmlns:a16="http://schemas.microsoft.com/office/drawing/2014/main" id="{083F47F5-43FC-1692-E637-A298FFAADC14}"/>
              </a:ext>
            </a:extLst>
          </p:cNvPr>
          <p:cNvPicPr preferRelativeResize="0"/>
          <p:nvPr/>
        </p:nvPicPr>
        <p:blipFill rotWithShape="1">
          <a:blip r:embed="rId4">
            <a:alphaModFix/>
          </a:blip>
          <a:srcRect t="60597" r="87226" b="3120"/>
          <a:stretch/>
        </p:blipFill>
        <p:spPr>
          <a:xfrm>
            <a:off x="0" y="3217250"/>
            <a:ext cx="1166825" cy="1926251"/>
          </a:xfrm>
          <a:prstGeom prst="rect">
            <a:avLst/>
          </a:prstGeom>
          <a:noFill/>
          <a:ln>
            <a:noFill/>
          </a:ln>
        </p:spPr>
      </p:pic>
      <p:sp>
        <p:nvSpPr>
          <p:cNvPr id="9" name="Google Shape;200;p21">
            <a:extLst>
              <a:ext uri="{FF2B5EF4-FFF2-40B4-BE49-F238E27FC236}">
                <a16:creationId xmlns:a16="http://schemas.microsoft.com/office/drawing/2014/main" id="{A9941470-31F6-2382-E29F-CE216A786FE1}"/>
              </a:ext>
            </a:extLst>
          </p:cNvPr>
          <p:cNvSpPr/>
          <p:nvPr/>
        </p:nvSpPr>
        <p:spPr>
          <a:xfrm>
            <a:off x="2414300" y="564200"/>
            <a:ext cx="3319500" cy="28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p21">
            <a:extLst>
              <a:ext uri="{FF2B5EF4-FFF2-40B4-BE49-F238E27FC236}">
                <a16:creationId xmlns:a16="http://schemas.microsoft.com/office/drawing/2014/main" id="{10B3E0AD-454E-2A37-2B0B-6F04631B6137}"/>
              </a:ext>
            </a:extLst>
          </p:cNvPr>
          <p:cNvSpPr/>
          <p:nvPr/>
        </p:nvSpPr>
        <p:spPr>
          <a:xfrm>
            <a:off x="2855350" y="1136475"/>
            <a:ext cx="1868400" cy="28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56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2. Charger les données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199" y="1240077"/>
            <a:ext cx="8351753" cy="3720230"/>
          </a:xfrm>
        </p:spPr>
        <p:txBody>
          <a:bodyPr>
            <a:normAutofit fontScale="92500" lnSpcReduction="20000"/>
          </a:bodyPr>
          <a:lstStyle/>
          <a:p>
            <a:r>
              <a:rPr lang="fr-FR" dirty="0"/>
              <a:t>Si vous analysez des données de </a:t>
            </a:r>
            <a:r>
              <a:rPr lang="fr-FR" b="1" dirty="0"/>
              <a:t>dépenses réelles</a:t>
            </a:r>
            <a:r>
              <a:rPr lang="fr-FR" dirty="0"/>
              <a:t>, Dioptra extraira automatiquement les transactions financières disponibles qui correspondent à ces dates et à ces codes de subvention.</a:t>
            </a:r>
          </a:p>
          <a:p>
            <a:pPr lvl="1"/>
            <a:r>
              <a:rPr lang="fr-FR" dirty="0"/>
              <a:t>Vérifiez que le nombre de transactions semble raisonnable.</a:t>
            </a:r>
          </a:p>
          <a:p>
            <a:r>
              <a:rPr lang="fr-FR" dirty="0"/>
              <a:t>Si vous analysez des données de </a:t>
            </a:r>
            <a:r>
              <a:rPr lang="fr-FR" b="1" dirty="0"/>
              <a:t>projection budgétaire</a:t>
            </a:r>
            <a:r>
              <a:rPr lang="fr-FR" dirty="0"/>
              <a:t>, il n'y aura aucune transaction dans votre système financier et vous téléchargerez donc des données à partir d'une feuille de calcul.</a:t>
            </a:r>
          </a:p>
          <a:p>
            <a:pPr lvl="1"/>
            <a:r>
              <a:rPr lang="fr-FR" dirty="0"/>
              <a:t>Vous pouvez préparer une feuille de calcul et y coller les données des lignes budgétaires. Utilisez le modèle Dioptra.</a:t>
            </a:r>
          </a:p>
          <a:p>
            <a:pPr lvl="1"/>
            <a:r>
              <a:rPr lang="fr-FR" dirty="0"/>
              <a:t>Collez toutes les données en tant que valeurs.</a:t>
            </a:r>
          </a:p>
          <a:p>
            <a:pPr lvl="1"/>
            <a:r>
              <a:rPr lang="fr-FR" dirty="0"/>
              <a:t>Vérifiez que toutes les lignes sont remplies (pas de blancs).</a:t>
            </a:r>
          </a:p>
          <a:p>
            <a:pPr lvl="1"/>
            <a:r>
              <a:rPr lang="fr-FR" dirty="0"/>
              <a:t>Vérifiez que toutes les lignes sont exactes (le montant total est correct).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7280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13;p23">
            <a:extLst>
              <a:ext uri="{FF2B5EF4-FFF2-40B4-BE49-F238E27FC236}">
                <a16:creationId xmlns:a16="http://schemas.microsoft.com/office/drawing/2014/main" id="{F536C68D-3F29-F2FC-E5A7-AD0DA060D180}"/>
              </a:ext>
            </a:extLst>
          </p:cNvPr>
          <p:cNvPicPr preferRelativeResize="0"/>
          <p:nvPr/>
        </p:nvPicPr>
        <p:blipFill rotWithShape="1">
          <a:blip r:embed="rId3">
            <a:alphaModFix/>
          </a:blip>
          <a:srcRect b="1293"/>
          <a:stretch/>
        </p:blipFill>
        <p:spPr>
          <a:xfrm>
            <a:off x="0" y="0"/>
            <a:ext cx="9143999" cy="4231600"/>
          </a:xfrm>
          <a:prstGeom prst="rect">
            <a:avLst/>
          </a:prstGeom>
          <a:noFill/>
          <a:ln>
            <a:noFill/>
          </a:ln>
        </p:spPr>
      </p:pic>
      <p:sp>
        <p:nvSpPr>
          <p:cNvPr id="3" name="Google Shape;214;p23">
            <a:extLst>
              <a:ext uri="{FF2B5EF4-FFF2-40B4-BE49-F238E27FC236}">
                <a16:creationId xmlns:a16="http://schemas.microsoft.com/office/drawing/2014/main" id="{43140409-053C-8FD6-D11E-9A5CE4597B29}"/>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3</a:t>
            </a:r>
            <a:endParaRPr b="1">
              <a:solidFill>
                <a:srgbClr val="FFFFFF"/>
              </a:solidFill>
            </a:endParaRPr>
          </a:p>
        </p:txBody>
      </p:sp>
      <p:pic>
        <p:nvPicPr>
          <p:cNvPr id="5" name="Google Shape;215;p23">
            <a:extLst>
              <a:ext uri="{FF2B5EF4-FFF2-40B4-BE49-F238E27FC236}">
                <a16:creationId xmlns:a16="http://schemas.microsoft.com/office/drawing/2014/main" id="{9EE901F1-DB36-8FDD-C424-3ED6BA2DF670}"/>
              </a:ext>
            </a:extLst>
          </p:cNvPr>
          <p:cNvPicPr preferRelativeResize="0"/>
          <p:nvPr/>
        </p:nvPicPr>
        <p:blipFill rotWithShape="1">
          <a:blip r:embed="rId4">
            <a:alphaModFix/>
          </a:blip>
          <a:srcRect t="60597" r="87226" b="3120"/>
          <a:stretch/>
        </p:blipFill>
        <p:spPr>
          <a:xfrm>
            <a:off x="0" y="3217250"/>
            <a:ext cx="1168050" cy="1926251"/>
          </a:xfrm>
          <a:prstGeom prst="rect">
            <a:avLst/>
          </a:prstGeom>
          <a:noFill/>
          <a:ln>
            <a:noFill/>
          </a:ln>
        </p:spPr>
      </p:pic>
      <p:sp>
        <p:nvSpPr>
          <p:cNvPr id="6" name="Google Shape;216;p23">
            <a:extLst>
              <a:ext uri="{FF2B5EF4-FFF2-40B4-BE49-F238E27FC236}">
                <a16:creationId xmlns:a16="http://schemas.microsoft.com/office/drawing/2014/main" id="{0B2657AA-14C9-67E9-EBD6-EA9D6F5DCDEE}"/>
              </a:ext>
            </a:extLst>
          </p:cNvPr>
          <p:cNvSpPr/>
          <p:nvPr/>
        </p:nvSpPr>
        <p:spPr>
          <a:xfrm>
            <a:off x="1325225" y="564275"/>
            <a:ext cx="4875159" cy="300204"/>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t>Assign sector and category to cost items</a:t>
            </a:r>
            <a:endParaRPr b="1" dirty="0"/>
          </a:p>
        </p:txBody>
      </p:sp>
    </p:spTree>
    <p:extLst>
      <p:ext uri="{BB962C8B-B14F-4D97-AF65-F5344CB8AC3E}">
        <p14:creationId xmlns:p14="http://schemas.microsoft.com/office/powerpoint/2010/main" val="94124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a:xfrm>
            <a:off x="529199" y="417600"/>
            <a:ext cx="8314175" cy="626255"/>
          </a:xfrm>
        </p:spPr>
        <p:txBody>
          <a:bodyPr/>
          <a:lstStyle/>
          <a:p>
            <a:r>
              <a:rPr lang="fr-FR" dirty="0"/>
              <a:t>3. Attribuer des secteurs et des catégories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40077"/>
            <a:ext cx="7416900" cy="3720230"/>
          </a:xfrm>
        </p:spPr>
        <p:txBody>
          <a:bodyPr>
            <a:normAutofit fontScale="92500" lnSpcReduction="10000"/>
          </a:bodyPr>
          <a:lstStyle/>
          <a:p>
            <a:r>
              <a:rPr lang="fr-FR" b="1" dirty="0"/>
              <a:t>Catégories de coûts : </a:t>
            </a:r>
            <a:r>
              <a:rPr lang="fr-FR" dirty="0"/>
              <a:t>International Staff, National Staff, </a:t>
            </a:r>
            <a:r>
              <a:rPr lang="fr-FR" dirty="0" err="1"/>
              <a:t>Travel</a:t>
            </a:r>
            <a:r>
              <a:rPr lang="fr-FR" dirty="0"/>
              <a:t> &amp; Transport, Assets &amp; Equipment, Office </a:t>
            </a:r>
            <a:r>
              <a:rPr lang="fr-FR" dirty="0" err="1"/>
              <a:t>Expenses</a:t>
            </a:r>
            <a:r>
              <a:rPr lang="fr-FR" dirty="0"/>
              <a:t>, Materials &amp; </a:t>
            </a:r>
            <a:r>
              <a:rPr lang="fr-FR" dirty="0" err="1"/>
              <a:t>Activities</a:t>
            </a:r>
            <a:r>
              <a:rPr lang="fr-FR" dirty="0"/>
              <a:t>. Inclure les avantages sociaux dans les frais de personnel.</a:t>
            </a:r>
          </a:p>
          <a:p>
            <a:r>
              <a:rPr lang="fr-FR" b="1" dirty="0"/>
              <a:t>Types de coûts </a:t>
            </a:r>
            <a:r>
              <a:rPr lang="fr-FR" dirty="0"/>
              <a:t>: </a:t>
            </a:r>
          </a:p>
          <a:p>
            <a:pPr lvl="1"/>
            <a:r>
              <a:rPr lang="fr-FR" dirty="0"/>
              <a:t>Coûts directs du projet (« Programme »)</a:t>
            </a:r>
          </a:p>
          <a:p>
            <a:pPr lvl="1"/>
            <a:r>
              <a:rPr lang="fr-FR" u="sng" dirty="0"/>
              <a:t>Direct </a:t>
            </a:r>
            <a:r>
              <a:rPr lang="fr-FR" u="sng" dirty="0" err="1"/>
              <a:t>Shared</a:t>
            </a:r>
            <a:r>
              <a:rPr lang="fr-FR" u="sng" dirty="0"/>
              <a:t> </a:t>
            </a:r>
            <a:r>
              <a:rPr lang="fr-FR" u="sng" dirty="0" err="1"/>
              <a:t>Costs</a:t>
            </a:r>
            <a:r>
              <a:rPr lang="fr-FR" dirty="0"/>
              <a:t> (« Support ») : Coûts liés aux activités du programme qui ne peuvent pas être facilement liés à des projets ou secteurs spécifiques. Ces coûts sont partagés entre tous les projets dans un bureau spécifique, généralement (mais pas toujours) pour le fonctionnement et la gestion des opérations.</a:t>
            </a:r>
          </a:p>
          <a:p>
            <a:pPr lvl="1"/>
            <a:r>
              <a:rPr lang="fr-FR" u="sng" dirty="0"/>
              <a:t>ICR</a:t>
            </a:r>
            <a:r>
              <a:rPr lang="fr-FR" dirty="0"/>
              <a:t> : coûts indirects qui soutiennent les opérations du siège et la gestion globale.</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08165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184156" y="0"/>
            <a:ext cx="3672644" cy="438827"/>
          </a:xfrm>
          <a:prstGeom prst="rect">
            <a:avLst/>
          </a:prstGeom>
        </p:spPr>
      </p:pic>
      <p:pic>
        <p:nvPicPr>
          <p:cNvPr id="2" name="Google Shape;228;p25">
            <a:extLst>
              <a:ext uri="{FF2B5EF4-FFF2-40B4-BE49-F238E27FC236}">
                <a16:creationId xmlns:a16="http://schemas.microsoft.com/office/drawing/2014/main" id="{B1ADC67B-503F-FBB4-8C5A-76DF86158291}"/>
              </a:ext>
            </a:extLst>
          </p:cNvPr>
          <p:cNvPicPr preferRelativeResize="0"/>
          <p:nvPr/>
        </p:nvPicPr>
        <p:blipFill rotWithShape="1">
          <a:blip r:embed="rId3">
            <a:alphaModFix/>
          </a:blip>
          <a:srcRect r="14493" b="4223"/>
          <a:stretch/>
        </p:blipFill>
        <p:spPr>
          <a:xfrm>
            <a:off x="0" y="0"/>
            <a:ext cx="7818700" cy="4436525"/>
          </a:xfrm>
          <a:prstGeom prst="rect">
            <a:avLst/>
          </a:prstGeom>
          <a:noFill/>
          <a:ln>
            <a:noFill/>
          </a:ln>
        </p:spPr>
      </p:pic>
      <p:sp>
        <p:nvSpPr>
          <p:cNvPr id="3" name="Google Shape;229;p25">
            <a:extLst>
              <a:ext uri="{FF2B5EF4-FFF2-40B4-BE49-F238E27FC236}">
                <a16:creationId xmlns:a16="http://schemas.microsoft.com/office/drawing/2014/main" id="{233A605F-CA09-5AA5-4C0F-071AA4F9AA43}"/>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4</a:t>
            </a:r>
            <a:endParaRPr b="1">
              <a:solidFill>
                <a:srgbClr val="FFFFFF"/>
              </a:solidFill>
            </a:endParaRPr>
          </a:p>
        </p:txBody>
      </p:sp>
      <p:pic>
        <p:nvPicPr>
          <p:cNvPr id="5" name="Google Shape;230;p25">
            <a:extLst>
              <a:ext uri="{FF2B5EF4-FFF2-40B4-BE49-F238E27FC236}">
                <a16:creationId xmlns:a16="http://schemas.microsoft.com/office/drawing/2014/main" id="{6E649CD9-B8C8-16A6-4D45-A523CB87BCCC}"/>
              </a:ext>
            </a:extLst>
          </p:cNvPr>
          <p:cNvPicPr preferRelativeResize="0"/>
          <p:nvPr/>
        </p:nvPicPr>
        <p:blipFill rotWithShape="1">
          <a:blip r:embed="rId4">
            <a:alphaModFix/>
          </a:blip>
          <a:srcRect t="76619" r="87226" b="3116"/>
          <a:stretch/>
        </p:blipFill>
        <p:spPr>
          <a:xfrm>
            <a:off x="0" y="4067675"/>
            <a:ext cx="1171574" cy="1075825"/>
          </a:xfrm>
          <a:prstGeom prst="rect">
            <a:avLst/>
          </a:prstGeom>
          <a:noFill/>
          <a:ln>
            <a:noFill/>
          </a:ln>
        </p:spPr>
      </p:pic>
      <p:pic>
        <p:nvPicPr>
          <p:cNvPr id="6" name="Google Shape;231;p25">
            <a:extLst>
              <a:ext uri="{FF2B5EF4-FFF2-40B4-BE49-F238E27FC236}">
                <a16:creationId xmlns:a16="http://schemas.microsoft.com/office/drawing/2014/main" id="{3491853D-37BB-707F-27D5-04B8DE20E844}"/>
              </a:ext>
            </a:extLst>
          </p:cNvPr>
          <p:cNvPicPr preferRelativeResize="0"/>
          <p:nvPr/>
        </p:nvPicPr>
        <p:blipFill>
          <a:blip r:embed="rId5">
            <a:alphaModFix/>
          </a:blip>
          <a:stretch>
            <a:fillRect/>
          </a:stretch>
        </p:blipFill>
        <p:spPr>
          <a:xfrm>
            <a:off x="1247775" y="390875"/>
            <a:ext cx="6647125" cy="4752625"/>
          </a:xfrm>
          <a:prstGeom prst="rect">
            <a:avLst/>
          </a:prstGeom>
          <a:noFill/>
          <a:ln>
            <a:noFill/>
          </a:ln>
        </p:spPr>
      </p:pic>
    </p:spTree>
    <p:extLst>
      <p:ext uri="{BB962C8B-B14F-4D97-AF65-F5344CB8AC3E}">
        <p14:creationId xmlns:p14="http://schemas.microsoft.com/office/powerpoint/2010/main" val="182114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4. Confirmer les catégories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p:txBody>
          <a:bodyPr>
            <a:normAutofit/>
          </a:bodyPr>
          <a:lstStyle/>
          <a:p>
            <a:r>
              <a:rPr lang="fr-FR" dirty="0"/>
              <a:t>Dioptra attribue automatiquement vos données aux secteurs et catégories en fonction des codes financiers.</a:t>
            </a:r>
          </a:p>
          <a:p>
            <a:r>
              <a:rPr lang="fr-FR" dirty="0"/>
              <a:t>Parce qu'il peut y avoir des erreurs de codage dans les données financières, Dioptra vous rappelle quels éléments sont inclus dans quel secteur et catégorie.</a:t>
            </a:r>
          </a:p>
          <a:p>
            <a:r>
              <a:rPr lang="fr-FR" dirty="0"/>
              <a:t>Veuillez consulter la liste et cliquez sur Confirmer pour chaque catégorie, si vous êtes satisfait. Cliquez sur Modifier pour apporter des modifications si nécessaire.</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43410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Confirmer les catégories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199" y="1043854"/>
            <a:ext cx="8351753" cy="4099645"/>
          </a:xfrm>
        </p:spPr>
        <p:txBody>
          <a:bodyPr>
            <a:normAutofit fontScale="85000" lnSpcReduction="10000"/>
          </a:bodyPr>
          <a:lstStyle/>
          <a:p>
            <a:pPr marL="0" indent="0">
              <a:buNone/>
            </a:pPr>
            <a:r>
              <a:rPr lang="fr-FR" b="1" dirty="0"/>
              <a:t>Types de coûts </a:t>
            </a:r>
            <a:r>
              <a:rPr lang="fr-FR" dirty="0"/>
              <a:t>:</a:t>
            </a:r>
          </a:p>
          <a:p>
            <a:r>
              <a:rPr lang="fr-FR" u="sng" dirty="0"/>
              <a:t>Coûts directs du projet</a:t>
            </a:r>
            <a:r>
              <a:rPr lang="fr-FR" dirty="0"/>
              <a:t> (« Programme ») : coûts sectoriels qui ne sont qu'étroitement liés aux activités du programme qui peuvent être liés à un ou plusieurs projets spécifiques, par exemple salaires du personnel de santé, fournitures WASH.</a:t>
            </a:r>
          </a:p>
          <a:p>
            <a:r>
              <a:rPr lang="fr-FR" u="sng" dirty="0"/>
              <a:t>Coûts directs partagés</a:t>
            </a:r>
            <a:r>
              <a:rPr lang="fr-FR" dirty="0"/>
              <a:t> (« Support ») : coûts liés aux activités du programme mais qui ne peuvent pas être facilement liés à des projets ou à des domaines thématiques spécifiques. Ces coûts sont partagés entre tous les projets d'un bureau spécifique, généralement (mais pas toujours) pour le fonctionnement et la gestion des opérations, par exemple RH, Finance, location de bureau, services publics, générateur, audit. Différentes ONG peuvent définir cela légèrement différemment - ce qui n'est pas grave, tant que les coûts totaux sont inclus.</a:t>
            </a:r>
          </a:p>
          <a:p>
            <a:r>
              <a:rPr lang="fr-FR" u="sng" dirty="0"/>
              <a:t>Coûts indirects</a:t>
            </a:r>
            <a:r>
              <a:rPr lang="fr-FR" dirty="0"/>
              <a:t> : coûts qui soutiennent les opérations et la gestion du siège, par exemple ICR (Indirect </a:t>
            </a:r>
            <a:r>
              <a:rPr lang="fr-FR" dirty="0" err="1"/>
              <a:t>Cost</a:t>
            </a:r>
            <a:r>
              <a:rPr lang="fr-FR" dirty="0"/>
              <a:t> </a:t>
            </a:r>
            <a:r>
              <a:rPr lang="fr-FR" dirty="0" err="1"/>
              <a:t>Recovery</a:t>
            </a:r>
            <a:r>
              <a:rPr lang="fr-FR" dirty="0"/>
              <a:t>).</a:t>
            </a:r>
          </a:p>
          <a:p>
            <a:pPr marL="0" indent="0">
              <a:buNone/>
            </a:pPr>
            <a:r>
              <a:rPr lang="fr-FR" b="1" dirty="0"/>
              <a:t>Catégories de coûts </a:t>
            </a:r>
            <a:r>
              <a:rPr lang="fr-FR" dirty="0"/>
              <a:t>: International Staff, National Staff, Non-Staff Personnel, </a:t>
            </a:r>
            <a:r>
              <a:rPr lang="fr-FR" dirty="0" err="1"/>
              <a:t>Travel</a:t>
            </a:r>
            <a:r>
              <a:rPr lang="fr-FR" dirty="0"/>
              <a:t> &amp; Transport, Materials &amp; </a:t>
            </a:r>
            <a:r>
              <a:rPr lang="fr-FR" dirty="0" err="1"/>
              <a:t>Activities</a:t>
            </a:r>
            <a:r>
              <a:rPr lang="fr-FR" dirty="0"/>
              <a:t>, Assets &amp; Equipment, Office </a:t>
            </a:r>
            <a:r>
              <a:rPr lang="fr-FR" dirty="0" err="1"/>
              <a:t>Expenses</a:t>
            </a:r>
            <a:r>
              <a:rPr lang="fr-FR" dirty="0"/>
              <a: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552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50;p28">
            <a:extLst>
              <a:ext uri="{FF2B5EF4-FFF2-40B4-BE49-F238E27FC236}">
                <a16:creationId xmlns:a16="http://schemas.microsoft.com/office/drawing/2014/main" id="{B711693E-DE57-AD0D-ACE2-BA93F03A3A68}"/>
              </a:ext>
            </a:extLst>
          </p:cNvPr>
          <p:cNvPicPr preferRelativeResize="0"/>
          <p:nvPr/>
        </p:nvPicPr>
        <p:blipFill>
          <a:blip r:embed="rId3">
            <a:alphaModFix/>
          </a:blip>
          <a:stretch>
            <a:fillRect/>
          </a:stretch>
        </p:blipFill>
        <p:spPr>
          <a:xfrm>
            <a:off x="0" y="0"/>
            <a:ext cx="9143999" cy="4355069"/>
          </a:xfrm>
          <a:prstGeom prst="rect">
            <a:avLst/>
          </a:prstGeom>
          <a:noFill/>
          <a:ln>
            <a:noFill/>
          </a:ln>
        </p:spPr>
      </p:pic>
      <p:sp>
        <p:nvSpPr>
          <p:cNvPr id="3" name="Google Shape;251;p28">
            <a:extLst>
              <a:ext uri="{FF2B5EF4-FFF2-40B4-BE49-F238E27FC236}">
                <a16:creationId xmlns:a16="http://schemas.microsoft.com/office/drawing/2014/main" id="{EDF29C3F-0241-80F6-1710-36314273EF09}"/>
              </a:ext>
            </a:extLst>
          </p:cNvPr>
          <p:cNvSpPr/>
          <p:nvPr/>
        </p:nvSpPr>
        <p:spPr>
          <a:xfrm>
            <a:off x="339813" y="4556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5</a:t>
            </a:r>
            <a:endParaRPr b="1">
              <a:solidFill>
                <a:srgbClr val="FFFFFF"/>
              </a:solidFill>
            </a:endParaRPr>
          </a:p>
        </p:txBody>
      </p:sp>
      <p:pic>
        <p:nvPicPr>
          <p:cNvPr id="5" name="Google Shape;252;p28">
            <a:extLst>
              <a:ext uri="{FF2B5EF4-FFF2-40B4-BE49-F238E27FC236}">
                <a16:creationId xmlns:a16="http://schemas.microsoft.com/office/drawing/2014/main" id="{05F250FF-61C8-4E27-82DE-AEF8CE327F4D}"/>
              </a:ext>
            </a:extLst>
          </p:cNvPr>
          <p:cNvPicPr preferRelativeResize="0"/>
          <p:nvPr/>
        </p:nvPicPr>
        <p:blipFill rotWithShape="1">
          <a:blip r:embed="rId4">
            <a:alphaModFix/>
          </a:blip>
          <a:srcRect t="74186" r="87226" b="3118"/>
          <a:stretch/>
        </p:blipFill>
        <p:spPr>
          <a:xfrm>
            <a:off x="0" y="3938600"/>
            <a:ext cx="1171574" cy="1204900"/>
          </a:xfrm>
          <a:prstGeom prst="rect">
            <a:avLst/>
          </a:prstGeom>
          <a:noFill/>
          <a:ln>
            <a:noFill/>
          </a:ln>
        </p:spPr>
      </p:pic>
    </p:spTree>
    <p:extLst>
      <p:ext uri="{BB962C8B-B14F-4D97-AF65-F5344CB8AC3E}">
        <p14:creationId xmlns:p14="http://schemas.microsoft.com/office/powerpoint/2010/main" val="334932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5. Définir la contribution</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p:txBody>
          <a:bodyPr>
            <a:normAutofit/>
          </a:bodyPr>
          <a:lstStyle/>
          <a:p>
            <a:r>
              <a:rPr lang="fr-FR" dirty="0"/>
              <a:t>Grâce à votre catégorisation diligente dans les étapes précédentes, cette étape vous permet de sélectionner uniquement les Secteurs et Catégories pertinents à l'activité analysée.</a:t>
            </a:r>
          </a:p>
          <a:p>
            <a:r>
              <a:rPr lang="fr-FR" dirty="0"/>
              <a:t>Dans les étapes suivantes, vous n'avez plus besoin de traiter les secteurs ou les catégories qui ne sont pas pertinents pour l'activité analysée.</a:t>
            </a:r>
          </a:p>
          <a:p>
            <a:r>
              <a:rPr lang="fr-FR" i="1" dirty="0"/>
              <a:t>Conseil : n'oubliez pas de cliquer sur « Save » avant de passer au secteur suivant.</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287862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981D-457D-1CF8-4F5E-6733A70DCD34}"/>
              </a:ext>
            </a:extLst>
          </p:cNvPr>
          <p:cNvSpPr>
            <a:spLocks noGrp="1"/>
          </p:cNvSpPr>
          <p:nvPr>
            <p:ph type="title"/>
          </p:nvPr>
        </p:nvSpPr>
        <p:spPr>
          <a:xfrm>
            <a:off x="530353" y="417600"/>
            <a:ext cx="8287970" cy="611841"/>
          </a:xfrm>
        </p:spPr>
        <p:txBody>
          <a:bodyPr>
            <a:noAutofit/>
          </a:bodyPr>
          <a:lstStyle/>
          <a:p>
            <a:r>
              <a:rPr lang="fr-FR" sz="3200" dirty="0"/>
              <a:t>Atteindre plus de ménages peut répartir les coûts de distribution sur un plus grand nombre de personnes.</a:t>
            </a:r>
          </a:p>
        </p:txBody>
      </p:sp>
      <p:sp>
        <p:nvSpPr>
          <p:cNvPr id="3" name="Content Placeholder 2">
            <a:extLst>
              <a:ext uri="{FF2B5EF4-FFF2-40B4-BE49-F238E27FC236}">
                <a16:creationId xmlns:a16="http://schemas.microsoft.com/office/drawing/2014/main" id="{CBB5496A-5AA1-B422-487A-A2373CB8290E}"/>
              </a:ext>
            </a:extLst>
          </p:cNvPr>
          <p:cNvSpPr>
            <a:spLocks noGrp="1"/>
          </p:cNvSpPr>
          <p:nvPr>
            <p:ph sz="half" idx="1"/>
          </p:nvPr>
        </p:nvSpPr>
        <p:spPr>
          <a:xfrm>
            <a:off x="530352" y="1903956"/>
            <a:ext cx="3564000" cy="3159256"/>
          </a:xfrm>
        </p:spPr>
        <p:txBody>
          <a:bodyPr>
            <a:noAutofit/>
          </a:bodyPr>
          <a:lstStyle/>
          <a:p>
            <a:pPr marL="0" indent="0">
              <a:buNone/>
            </a:pPr>
            <a:r>
              <a:rPr lang="fr-FR" b="1" dirty="0"/>
              <a:t>Les ONG locales peuvent servir les plus difficiles à atteindre mais doivent être financées à la même échelle que les ONGI pour réaliser le potentiel VfM.</a:t>
            </a:r>
          </a:p>
          <a:p>
            <a:pPr marL="0" indent="0">
              <a:buNone/>
            </a:pPr>
            <a:r>
              <a:rPr lang="fr-FR" sz="1800" dirty="0"/>
              <a:t>ONGI disposait de plus de fonds que les ONGL pour se procurer des kits hygiènes plus complets et desservir plus de ménages, ce qui menait à une plus grande efficience.</a:t>
            </a:r>
          </a:p>
        </p:txBody>
      </p:sp>
      <p:pic>
        <p:nvPicPr>
          <p:cNvPr id="7" name="Picture 6">
            <a:extLst>
              <a:ext uri="{FF2B5EF4-FFF2-40B4-BE49-F238E27FC236}">
                <a16:creationId xmlns:a16="http://schemas.microsoft.com/office/drawing/2014/main" id="{D0DDDA0E-BE01-35FD-25E4-ABA457EC0C24}"/>
              </a:ext>
            </a:extLst>
          </p:cNvPr>
          <p:cNvPicPr>
            <a:picLocks noChangeAspect="1"/>
          </p:cNvPicPr>
          <p:nvPr/>
        </p:nvPicPr>
        <p:blipFill>
          <a:blip r:embed="rId2"/>
          <a:stretch>
            <a:fillRect/>
          </a:stretch>
        </p:blipFill>
        <p:spPr>
          <a:xfrm>
            <a:off x="4572000" y="0"/>
            <a:ext cx="3672644" cy="438827"/>
          </a:xfrm>
          <a:prstGeom prst="rect">
            <a:avLst/>
          </a:prstGeom>
        </p:spPr>
      </p:pic>
      <p:pic>
        <p:nvPicPr>
          <p:cNvPr id="10" name="Google Shape;58;p13" title="Points scored">
            <a:extLst>
              <a:ext uri="{FF2B5EF4-FFF2-40B4-BE49-F238E27FC236}">
                <a16:creationId xmlns:a16="http://schemas.microsoft.com/office/drawing/2014/main" id="{5A079D05-EFD1-875A-08AD-CFB9154A73A1}"/>
              </a:ext>
            </a:extLst>
          </p:cNvPr>
          <p:cNvPicPr preferRelativeResize="0">
            <a:picLocks noGrp="1"/>
          </p:cNvPicPr>
          <p:nvPr>
            <p:ph sz="half" idx="10"/>
          </p:nvPr>
        </p:nvPicPr>
        <p:blipFill rotWithShape="1">
          <a:blip r:embed="rId3">
            <a:alphaModFix/>
          </a:blip>
          <a:srcRect r="25637"/>
          <a:stretch/>
        </p:blipFill>
        <p:spPr>
          <a:xfrm>
            <a:off x="4363319" y="1750106"/>
            <a:ext cx="4708879" cy="2043704"/>
          </a:xfrm>
          <a:prstGeom prst="rect">
            <a:avLst/>
          </a:prstGeom>
          <a:noFill/>
          <a:ln>
            <a:noFill/>
          </a:ln>
        </p:spPr>
      </p:pic>
      <p:sp>
        <p:nvSpPr>
          <p:cNvPr id="11" name="Google Shape;61;p13">
            <a:extLst>
              <a:ext uri="{FF2B5EF4-FFF2-40B4-BE49-F238E27FC236}">
                <a16:creationId xmlns:a16="http://schemas.microsoft.com/office/drawing/2014/main" id="{3B17F874-0B7D-FA81-32DB-D6404DFCCB52}"/>
              </a:ext>
            </a:extLst>
          </p:cNvPr>
          <p:cNvSpPr/>
          <p:nvPr/>
        </p:nvSpPr>
        <p:spPr>
          <a:xfrm>
            <a:off x="4674338" y="1426636"/>
            <a:ext cx="4161995" cy="398096"/>
          </a:xfrm>
          <a:prstGeom prst="rect">
            <a:avLst/>
          </a:prstGeom>
          <a:solidFill>
            <a:srgbClr val="FFFFFF"/>
          </a:solidFill>
          <a:ln>
            <a:noFill/>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None/>
            </a:pPr>
            <a:r>
              <a:rPr lang="fr-FR" b="1" dirty="0">
                <a:latin typeface="+mj-lt"/>
              </a:rPr>
              <a:t>Distribution des kits hygiènes au Nigeria</a:t>
            </a:r>
          </a:p>
        </p:txBody>
      </p:sp>
      <p:pic>
        <p:nvPicPr>
          <p:cNvPr id="12" name="Google Shape;62;p13" title="Points scored">
            <a:extLst>
              <a:ext uri="{FF2B5EF4-FFF2-40B4-BE49-F238E27FC236}">
                <a16:creationId xmlns:a16="http://schemas.microsoft.com/office/drawing/2014/main" id="{632AF02D-1B67-90FA-0949-9E4B109F0511}"/>
              </a:ext>
            </a:extLst>
          </p:cNvPr>
          <p:cNvPicPr preferRelativeResize="0"/>
          <p:nvPr/>
        </p:nvPicPr>
        <p:blipFill rotWithShape="1">
          <a:blip r:embed="rId3">
            <a:alphaModFix/>
          </a:blip>
          <a:srcRect l="80085" t="15774" r="1632" b="59441"/>
          <a:stretch/>
        </p:blipFill>
        <p:spPr>
          <a:xfrm>
            <a:off x="6474761" y="4388587"/>
            <a:ext cx="1543050" cy="674625"/>
          </a:xfrm>
          <a:prstGeom prst="rect">
            <a:avLst/>
          </a:prstGeom>
          <a:noFill/>
          <a:ln>
            <a:noFill/>
          </a:ln>
        </p:spPr>
      </p:pic>
      <p:graphicFrame>
        <p:nvGraphicFramePr>
          <p:cNvPr id="9" name="Google Shape;59;p13">
            <a:extLst>
              <a:ext uri="{FF2B5EF4-FFF2-40B4-BE49-F238E27FC236}">
                <a16:creationId xmlns:a16="http://schemas.microsoft.com/office/drawing/2014/main" id="{0BBF85BB-F808-4D37-58AB-B4F43DEEDFE3}"/>
              </a:ext>
            </a:extLst>
          </p:cNvPr>
          <p:cNvGraphicFramePr/>
          <p:nvPr>
            <p:extLst>
              <p:ext uri="{D42A27DB-BD31-4B8C-83A1-F6EECF244321}">
                <p14:modId xmlns:p14="http://schemas.microsoft.com/office/powerpoint/2010/main" val="1419599229"/>
              </p:ext>
            </p:extLst>
          </p:nvPr>
        </p:nvGraphicFramePr>
        <p:xfrm>
          <a:off x="4223902" y="3361843"/>
          <a:ext cx="4922950" cy="947520"/>
        </p:xfrm>
        <a:graphic>
          <a:graphicData uri="http://schemas.openxmlformats.org/drawingml/2006/table">
            <a:tbl>
              <a:tblPr>
                <a:noFill/>
              </a:tblPr>
              <a:tblGrid>
                <a:gridCol w="1059475">
                  <a:extLst>
                    <a:ext uri="{9D8B030D-6E8A-4147-A177-3AD203B41FA5}">
                      <a16:colId xmlns:a16="http://schemas.microsoft.com/office/drawing/2014/main" val="20000"/>
                    </a:ext>
                  </a:extLst>
                </a:gridCol>
                <a:gridCol w="1287825">
                  <a:extLst>
                    <a:ext uri="{9D8B030D-6E8A-4147-A177-3AD203B41FA5}">
                      <a16:colId xmlns:a16="http://schemas.microsoft.com/office/drawing/2014/main" val="20001"/>
                    </a:ext>
                  </a:extLst>
                </a:gridCol>
                <a:gridCol w="1287825">
                  <a:extLst>
                    <a:ext uri="{9D8B030D-6E8A-4147-A177-3AD203B41FA5}">
                      <a16:colId xmlns:a16="http://schemas.microsoft.com/office/drawing/2014/main" val="20002"/>
                    </a:ext>
                  </a:extLst>
                </a:gridCol>
                <a:gridCol w="1287825">
                  <a:extLst>
                    <a:ext uri="{9D8B030D-6E8A-4147-A177-3AD203B41FA5}">
                      <a16:colId xmlns:a16="http://schemas.microsoft.com/office/drawing/2014/main" val="20003"/>
                    </a:ext>
                  </a:extLst>
                </a:gridCol>
              </a:tblGrid>
              <a:tr h="254875">
                <a:tc>
                  <a:txBody>
                    <a:bodyPr/>
                    <a:lstStyle/>
                    <a:p>
                      <a:pPr marL="0" lvl="0" indent="0" algn="r" rtl="0">
                        <a:spcBef>
                          <a:spcPts val="0"/>
                        </a:spcBef>
                        <a:spcAft>
                          <a:spcPts val="0"/>
                        </a:spcAft>
                        <a:buNone/>
                      </a:pPr>
                      <a:r>
                        <a:rPr lang="fr-FR" sz="1200" b="1" noProof="0" dirty="0">
                          <a:solidFill>
                            <a:schemeClr val="tx1"/>
                          </a:solidFill>
                        </a:rPr>
                        <a:t>Type ONG</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Locale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Locale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Internationale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54875">
                <a:tc>
                  <a:txBody>
                    <a:bodyPr/>
                    <a:lstStyle/>
                    <a:p>
                      <a:pPr marL="0" lvl="0" indent="0" algn="r" rtl="0">
                        <a:spcBef>
                          <a:spcPts val="0"/>
                        </a:spcBef>
                        <a:spcAft>
                          <a:spcPts val="0"/>
                        </a:spcAft>
                        <a:buNone/>
                      </a:pPr>
                      <a:r>
                        <a:rPr lang="fr-FR" sz="1200" b="1" noProof="0" dirty="0">
                          <a:solidFill>
                            <a:schemeClr val="tx1"/>
                          </a:solidFill>
                        </a:rPr>
                        <a:t>Ménages</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520</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1 000</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noProof="0" dirty="0">
                          <a:solidFill>
                            <a:schemeClr val="tx1"/>
                          </a:solidFill>
                        </a:rPr>
                        <a:t>2 500</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7750">
                <a:tc>
                  <a:txBody>
                    <a:bodyPr/>
                    <a:lstStyle/>
                    <a:p>
                      <a:pPr marL="0" lvl="0" indent="0" algn="r" rtl="0">
                        <a:spcBef>
                          <a:spcPts val="0"/>
                        </a:spcBef>
                        <a:spcAft>
                          <a:spcPts val="0"/>
                        </a:spcAft>
                        <a:buNone/>
                      </a:pPr>
                      <a:r>
                        <a:rPr lang="fr-FR" sz="1200" b="1" noProof="0" dirty="0">
                          <a:solidFill>
                            <a:schemeClr val="tx1"/>
                          </a:solidFill>
                        </a:rPr>
                        <a:t>Efficience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b="1" noProof="0" dirty="0">
                          <a:solidFill>
                            <a:schemeClr val="tx1"/>
                          </a:solidFill>
                        </a:rPr>
                        <a:t>€2.00</a:t>
                      </a:r>
                      <a:r>
                        <a:rPr lang="fr-FR" sz="1200" noProof="0" dirty="0">
                          <a:solidFill>
                            <a:schemeClr val="tx1"/>
                          </a:solidFill>
                        </a:rPr>
                        <a:t> par valeur en euros distribuée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b="1" noProof="0" dirty="0">
                          <a:solidFill>
                            <a:schemeClr val="tx1"/>
                          </a:solidFill>
                        </a:rPr>
                        <a:t>€1.20</a:t>
                      </a:r>
                      <a:r>
                        <a:rPr lang="fr-FR" sz="1200" noProof="0" dirty="0">
                          <a:solidFill>
                            <a:schemeClr val="tx1"/>
                          </a:solidFill>
                        </a:rPr>
                        <a:t> par valeur en euros distribuée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FR" sz="1200" b="1" noProof="0" dirty="0">
                          <a:solidFill>
                            <a:schemeClr val="tx1"/>
                          </a:solidFill>
                        </a:rPr>
                        <a:t>€0.33</a:t>
                      </a:r>
                      <a:r>
                        <a:rPr lang="fr-FR" sz="1200" noProof="0" dirty="0">
                          <a:solidFill>
                            <a:schemeClr val="tx1"/>
                          </a:solidFill>
                        </a:rPr>
                        <a:t> par valeur en euros distribuée</a:t>
                      </a:r>
                    </a:p>
                  </a:txBody>
                  <a:tcPr marL="36000" marR="36000" marT="36000" marB="36000">
                    <a:lnL w="9525" cap="flat" cmpd="sng">
                      <a:solidFill>
                        <a:srgbClr val="D1CCBD">
                          <a:alpha val="0"/>
                        </a:srgbClr>
                      </a:solidFill>
                      <a:prstDash val="solid"/>
                      <a:round/>
                      <a:headEnd type="none" w="sm" len="sm"/>
                      <a:tailEnd type="none" w="sm" len="sm"/>
                    </a:lnL>
                    <a:lnR w="9525" cap="flat" cmpd="sng">
                      <a:solidFill>
                        <a:srgbClr val="D1CCBD">
                          <a:alpha val="0"/>
                        </a:srgbClr>
                      </a:solidFill>
                      <a:prstDash val="solid"/>
                      <a:round/>
                      <a:headEnd type="none" w="sm" len="sm"/>
                      <a:tailEnd type="none" w="sm" len="sm"/>
                    </a:lnR>
                    <a:lnT w="9525" cap="flat" cmpd="sng">
                      <a:solidFill>
                        <a:srgbClr val="D1CCBD">
                          <a:alpha val="0"/>
                        </a:srgbClr>
                      </a:solidFill>
                      <a:prstDash val="solid"/>
                      <a:round/>
                      <a:headEnd type="none" w="sm" len="sm"/>
                      <a:tailEnd type="none" w="sm" len="sm"/>
                    </a:lnT>
                    <a:lnB w="9525" cap="flat" cmpd="sng">
                      <a:solidFill>
                        <a:srgbClr val="D1CCBD">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344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264;p30">
            <a:extLst>
              <a:ext uri="{FF2B5EF4-FFF2-40B4-BE49-F238E27FC236}">
                <a16:creationId xmlns:a16="http://schemas.microsoft.com/office/drawing/2014/main" id="{E4541978-E141-0093-B3E5-2B39C6857574}"/>
              </a:ext>
            </a:extLst>
          </p:cNvPr>
          <p:cNvPicPr preferRelativeResize="0"/>
          <p:nvPr/>
        </p:nvPicPr>
        <p:blipFill rotWithShape="1">
          <a:blip r:embed="rId3">
            <a:alphaModFix/>
          </a:blip>
          <a:srcRect t="74186" r="87226" b="3118"/>
          <a:stretch/>
        </p:blipFill>
        <p:spPr>
          <a:xfrm>
            <a:off x="0" y="3938600"/>
            <a:ext cx="1141499" cy="1204900"/>
          </a:xfrm>
          <a:prstGeom prst="rect">
            <a:avLst/>
          </a:prstGeom>
          <a:noFill/>
          <a:ln>
            <a:noFill/>
          </a:ln>
        </p:spPr>
      </p:pic>
      <p:pic>
        <p:nvPicPr>
          <p:cNvPr id="3" name="Google Shape;266;p30">
            <a:extLst>
              <a:ext uri="{FF2B5EF4-FFF2-40B4-BE49-F238E27FC236}">
                <a16:creationId xmlns:a16="http://schemas.microsoft.com/office/drawing/2014/main" id="{77706EE1-5316-F180-8439-C17AB01AC87E}"/>
              </a:ext>
            </a:extLst>
          </p:cNvPr>
          <p:cNvPicPr preferRelativeResize="0"/>
          <p:nvPr/>
        </p:nvPicPr>
        <p:blipFill>
          <a:blip r:embed="rId4">
            <a:alphaModFix/>
          </a:blip>
          <a:stretch>
            <a:fillRect/>
          </a:stretch>
        </p:blipFill>
        <p:spPr>
          <a:xfrm>
            <a:off x="0" y="3"/>
            <a:ext cx="9144000" cy="4318193"/>
          </a:xfrm>
          <a:prstGeom prst="rect">
            <a:avLst/>
          </a:prstGeom>
          <a:noFill/>
          <a:ln>
            <a:noFill/>
          </a:ln>
        </p:spPr>
      </p:pic>
      <p:sp>
        <p:nvSpPr>
          <p:cNvPr id="5" name="Google Shape;267;p30">
            <a:extLst>
              <a:ext uri="{FF2B5EF4-FFF2-40B4-BE49-F238E27FC236}">
                <a16:creationId xmlns:a16="http://schemas.microsoft.com/office/drawing/2014/main" id="{6197BD22-65A3-C8A6-31F1-18A0857DA814}"/>
              </a:ext>
            </a:extLst>
          </p:cNvPr>
          <p:cNvSpPr/>
          <p:nvPr/>
        </p:nvSpPr>
        <p:spPr>
          <a:xfrm>
            <a:off x="187413" y="30326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6</a:t>
            </a:r>
            <a:endParaRPr b="1">
              <a:solidFill>
                <a:srgbClr val="FFFFFF"/>
              </a:solidFill>
            </a:endParaRPr>
          </a:p>
        </p:txBody>
      </p:sp>
    </p:spTree>
    <p:extLst>
      <p:ext uri="{BB962C8B-B14F-4D97-AF65-F5344CB8AC3E}">
        <p14:creationId xmlns:p14="http://schemas.microsoft.com/office/powerpoint/2010/main" val="426561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6. Répartir les coûts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199" y="1290181"/>
            <a:ext cx="8376805" cy="3757807"/>
          </a:xfrm>
        </p:spPr>
        <p:txBody>
          <a:bodyPr>
            <a:normAutofit fontScale="92500" lnSpcReduction="10000"/>
          </a:bodyPr>
          <a:lstStyle/>
          <a:p>
            <a:r>
              <a:rPr lang="fr-FR" dirty="0"/>
              <a:t>Les ONG obtiennent souvent des financements pour plusieurs activités (souvent dans plusieurs secteurs) au sein d'une même subvention.</a:t>
            </a:r>
          </a:p>
          <a:p>
            <a:r>
              <a:rPr lang="fr-FR" dirty="0"/>
              <a:t>Cette étape vous permet d'indiquer </a:t>
            </a:r>
            <a:r>
              <a:rPr lang="fr-FR" b="1" dirty="0"/>
              <a:t>combien (%) d'une ligne budgétaire particulière qui soutient plusieurs activités contribue à l'activité analysée</a:t>
            </a:r>
            <a:r>
              <a:rPr lang="fr-FR" dirty="0"/>
              <a:t>. C'est souvent l'étape de l'analyse qui prend le plus de temps. Considérez:</a:t>
            </a:r>
          </a:p>
          <a:p>
            <a:pPr lvl="1"/>
            <a:r>
              <a:rPr lang="fr-FR" dirty="0"/>
              <a:t>Quelle est la valeur monétaire du financement de chaque activité dans ce secteur?</a:t>
            </a:r>
          </a:p>
          <a:p>
            <a:pPr lvl="1"/>
            <a:r>
              <a:rPr lang="fr-FR" dirty="0"/>
              <a:t>Combien de clients ont été servis par chaque activité ? Y a-t-il d'autres données de suivi utiles à considérer ?</a:t>
            </a:r>
          </a:p>
          <a:p>
            <a:pPr lvl="1"/>
            <a:r>
              <a:rPr lang="fr-FR" dirty="0"/>
              <a:t>Pour des postes ou des éléments particuliers, vous pouvez effectuer des attributions différentes si une personne/un élément particulier a consacré une quantité disproportionnée de son temps à un secteur ou à une activité.</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48187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6. Répartir les coûts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290181"/>
            <a:ext cx="8439436" cy="3757807"/>
          </a:xfrm>
        </p:spPr>
        <p:txBody>
          <a:bodyPr>
            <a:normAutofit fontScale="92500" lnSpcReduction="10000"/>
          </a:bodyPr>
          <a:lstStyle/>
          <a:p>
            <a:r>
              <a:rPr lang="fr-FR" b="1" dirty="0"/>
              <a:t>On produit des estimations approximatives du coût d'activités spécifiques. </a:t>
            </a:r>
            <a:r>
              <a:rPr lang="fr-FR" dirty="0"/>
              <a:t>La seule façon d'obtenir de meilleures estimations consiste à utiliser des systèmes de temps et d'efforts intensifs qui suivent les ressources dépensées par activité. Pour Dioptra, de petites différences (5 % contre 8 %) ne fausseront pas suffisamment les résultats pour affecter les leçons à tirer.</a:t>
            </a:r>
          </a:p>
          <a:p>
            <a:r>
              <a:rPr lang="fr-FR" dirty="0"/>
              <a:t>Dioptra calculera un pourcentage suggéré pour les coûts partagés directs et les coûts indirects (ICR) - utilisez les pourcentages suggérés à moins que vous n’ayez une bonne raison de les modifier.</a:t>
            </a:r>
          </a:p>
          <a:p>
            <a:r>
              <a:rPr lang="fr-FR" i="1" dirty="0"/>
              <a:t>Conseil : Le lien bleu « Appliquer à tous » vous permet d'appliquer la valeur saisie dans la première ligne à toute la catégorie.</a:t>
            </a:r>
          </a:p>
          <a:p>
            <a:r>
              <a:rPr lang="fr-FR" i="1" dirty="0"/>
              <a:t>Conseil : N'oubliez pas de cliquer sur « Save » avant de passer à la catégorie suivante.</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133686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a:xfrm>
            <a:off x="529200" y="438827"/>
            <a:ext cx="7416900" cy="626255"/>
          </a:xfrm>
        </p:spPr>
        <p:txBody>
          <a:bodyPr/>
          <a:lstStyle/>
          <a:p>
            <a:r>
              <a:rPr lang="fr-FR" dirty="0"/>
              <a:t>6. Répartir les coûts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311408"/>
            <a:ext cx="7416900" cy="3757807"/>
          </a:xfrm>
        </p:spPr>
        <p:txBody>
          <a:bodyPr>
            <a:normAutofit lnSpcReduction="10000"/>
          </a:bodyPr>
          <a:lstStyle/>
          <a:p>
            <a:r>
              <a:rPr lang="fr-FR" dirty="0"/>
              <a:t>Considérez comment cet élément de coût particulier a été utilisé pour différentes activités dans ce projet. Voici quelques suggestions sur la façon d'estimer sa contribution à l'activité analysée :</a:t>
            </a:r>
          </a:p>
          <a:p>
            <a:pPr lvl="1"/>
            <a:r>
              <a:rPr lang="fr-FR" dirty="0"/>
              <a:t>Nombre de clients pour cette activité / nombre total de clients dans le projet</a:t>
            </a:r>
          </a:p>
          <a:p>
            <a:pPr lvl="1"/>
            <a:r>
              <a:rPr lang="fr-FR" dirty="0"/>
              <a:t>Nombre d'employés pour cette activité / nombre total d'employés dans le projet</a:t>
            </a:r>
          </a:p>
          <a:p>
            <a:pPr lvl="1"/>
            <a:r>
              <a:rPr lang="fr-FR" dirty="0"/>
              <a:t>Montant (unités ou dollars) des matériaux achetés pour cette activité / montant total des matériaux achetés dans le projet</a:t>
            </a:r>
          </a:p>
          <a:p>
            <a:pPr lvl="1"/>
            <a:r>
              <a:rPr lang="fr-FR" dirty="0"/>
              <a:t>Temps consacré à cette activité par le membre du personnel / temps total consacré au projet par le membre du personnel</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6495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Répartition des pourcentages</a:t>
            </a:r>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199" y="1043855"/>
            <a:ext cx="8351753" cy="1832720"/>
          </a:xfrm>
        </p:spPr>
        <p:txBody>
          <a:bodyPr>
            <a:normAutofit lnSpcReduction="10000"/>
          </a:bodyPr>
          <a:lstStyle/>
          <a:p>
            <a:pPr marL="0" indent="0">
              <a:buNone/>
            </a:pPr>
            <a:r>
              <a:rPr lang="fr-FR" sz="1800" b="1" dirty="0"/>
              <a:t>Quel pourcentage de chaque ligne budgétaire imputée à cette subvention a été utilisé pour [l'activité analysée] par rapport aux autres activités de cette subvention ?</a:t>
            </a:r>
          </a:p>
          <a:p>
            <a:r>
              <a:rPr lang="fr-FR" sz="1800" dirty="0"/>
              <a:t>Par exemple. Sur le montant du salaire de l'agent de santé qui a été imputé à cette subvention, combien de temps a-t-il travaillé sur [l'activité analysée], par rapport aux autres activités sur lesquelles il a également travaillé dans le cadre de cette subvention ?</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
        <p:nvSpPr>
          <p:cNvPr id="5" name="Google Shape;296;p34">
            <a:extLst>
              <a:ext uri="{FF2B5EF4-FFF2-40B4-BE49-F238E27FC236}">
                <a16:creationId xmlns:a16="http://schemas.microsoft.com/office/drawing/2014/main" id="{8B764EFB-C181-C4B9-741E-123D029CDB91}"/>
              </a:ext>
            </a:extLst>
          </p:cNvPr>
          <p:cNvSpPr/>
          <p:nvPr/>
        </p:nvSpPr>
        <p:spPr>
          <a:xfrm>
            <a:off x="175364" y="2968950"/>
            <a:ext cx="3700874" cy="20880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latin typeface="+mn-lt"/>
              </a:rPr>
              <a:t>Salaire de </a:t>
            </a:r>
            <a:r>
              <a:rPr lang="fr-FR" sz="1600" dirty="0" err="1">
                <a:latin typeface="+mn-lt"/>
              </a:rPr>
              <a:t>Health</a:t>
            </a:r>
            <a:r>
              <a:rPr lang="fr-FR" sz="1600" dirty="0">
                <a:latin typeface="+mn-lt"/>
              </a:rPr>
              <a:t> </a:t>
            </a:r>
            <a:r>
              <a:rPr lang="fr-FR" sz="1600" dirty="0" err="1">
                <a:latin typeface="+mn-lt"/>
              </a:rPr>
              <a:t>Officer</a:t>
            </a:r>
            <a:r>
              <a:rPr lang="fr-FR" sz="1600" dirty="0">
                <a:latin typeface="+mn-lt"/>
              </a:rPr>
              <a:t> = $10 000</a:t>
            </a:r>
          </a:p>
        </p:txBody>
      </p:sp>
      <p:sp>
        <p:nvSpPr>
          <p:cNvPr id="6" name="Google Shape;297;p34">
            <a:extLst>
              <a:ext uri="{FF2B5EF4-FFF2-40B4-BE49-F238E27FC236}">
                <a16:creationId xmlns:a16="http://schemas.microsoft.com/office/drawing/2014/main" id="{0DD36773-8B98-B386-4C22-1071D4377FA8}"/>
              </a:ext>
            </a:extLst>
          </p:cNvPr>
          <p:cNvSpPr/>
          <p:nvPr/>
        </p:nvSpPr>
        <p:spPr>
          <a:xfrm>
            <a:off x="332736" y="3311200"/>
            <a:ext cx="3441652" cy="11835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latin typeface="+mn-lt"/>
              </a:rPr>
              <a:t>$8,000 payée par cette subvention</a:t>
            </a:r>
          </a:p>
        </p:txBody>
      </p:sp>
      <p:sp>
        <p:nvSpPr>
          <p:cNvPr id="7" name="Google Shape;298;p34">
            <a:extLst>
              <a:ext uri="{FF2B5EF4-FFF2-40B4-BE49-F238E27FC236}">
                <a16:creationId xmlns:a16="http://schemas.microsoft.com/office/drawing/2014/main" id="{AE00CA10-8E46-6691-B17F-ECF6268C6F29}"/>
              </a:ext>
            </a:extLst>
          </p:cNvPr>
          <p:cNvSpPr/>
          <p:nvPr/>
        </p:nvSpPr>
        <p:spPr>
          <a:xfrm>
            <a:off x="332736" y="4570975"/>
            <a:ext cx="3441652" cy="3936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latin typeface="+mn-lt"/>
              </a:rPr>
              <a:t>$2,000 payée par d’autres subventions</a:t>
            </a:r>
          </a:p>
        </p:txBody>
      </p:sp>
      <p:sp>
        <p:nvSpPr>
          <p:cNvPr id="8" name="Google Shape;299;p34">
            <a:extLst>
              <a:ext uri="{FF2B5EF4-FFF2-40B4-BE49-F238E27FC236}">
                <a16:creationId xmlns:a16="http://schemas.microsoft.com/office/drawing/2014/main" id="{B7C6C9D6-5DC6-0261-BE83-49329BF1F0AD}"/>
              </a:ext>
            </a:extLst>
          </p:cNvPr>
          <p:cNvSpPr/>
          <p:nvPr/>
        </p:nvSpPr>
        <p:spPr>
          <a:xfrm>
            <a:off x="4202163" y="3311150"/>
            <a:ext cx="4353114" cy="11835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latin typeface="+mn-lt"/>
              </a:rPr>
              <a:t>$8 000 payée par cette subvention</a:t>
            </a:r>
          </a:p>
        </p:txBody>
      </p:sp>
      <p:sp>
        <p:nvSpPr>
          <p:cNvPr id="9" name="Google Shape;300;p34">
            <a:extLst>
              <a:ext uri="{FF2B5EF4-FFF2-40B4-BE49-F238E27FC236}">
                <a16:creationId xmlns:a16="http://schemas.microsoft.com/office/drawing/2014/main" id="{A9737BC3-21DA-3ECF-A776-59682ADAA8A5}"/>
              </a:ext>
            </a:extLst>
          </p:cNvPr>
          <p:cNvSpPr/>
          <p:nvPr/>
        </p:nvSpPr>
        <p:spPr>
          <a:xfrm>
            <a:off x="4286762" y="3616225"/>
            <a:ext cx="4176965" cy="3936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b="1" u="sng" dirty="0">
                <a:solidFill>
                  <a:schemeClr val="bg1"/>
                </a:solidFill>
                <a:latin typeface="+mn-lt"/>
              </a:rPr>
              <a:t>10 % de temps consacré à [cette activité]</a:t>
            </a:r>
          </a:p>
        </p:txBody>
      </p:sp>
      <p:sp>
        <p:nvSpPr>
          <p:cNvPr id="10" name="Google Shape;301;p34">
            <a:extLst>
              <a:ext uri="{FF2B5EF4-FFF2-40B4-BE49-F238E27FC236}">
                <a16:creationId xmlns:a16="http://schemas.microsoft.com/office/drawing/2014/main" id="{0D8BFB23-02E0-97F0-F5FE-463BF82B0DE4}"/>
              </a:ext>
            </a:extLst>
          </p:cNvPr>
          <p:cNvSpPr/>
          <p:nvPr/>
        </p:nvSpPr>
        <p:spPr>
          <a:xfrm>
            <a:off x="4286762" y="4060575"/>
            <a:ext cx="4176965" cy="3936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solidFill>
                  <a:srgbClr val="FFFFFF"/>
                </a:solidFill>
                <a:latin typeface="+mn-lt"/>
              </a:rPr>
              <a:t>90 % du temps consacré à d'autres activités dans cette subvention</a:t>
            </a:r>
          </a:p>
        </p:txBody>
      </p:sp>
      <p:cxnSp>
        <p:nvCxnSpPr>
          <p:cNvPr id="11" name="Google Shape;302;p34">
            <a:extLst>
              <a:ext uri="{FF2B5EF4-FFF2-40B4-BE49-F238E27FC236}">
                <a16:creationId xmlns:a16="http://schemas.microsoft.com/office/drawing/2014/main" id="{484DA5AE-B377-9CD7-100C-B6F3D446770C}"/>
              </a:ext>
            </a:extLst>
          </p:cNvPr>
          <p:cNvCxnSpPr>
            <a:cxnSpLocks/>
          </p:cNvCxnSpPr>
          <p:nvPr/>
        </p:nvCxnSpPr>
        <p:spPr>
          <a:xfrm>
            <a:off x="3782563" y="3502250"/>
            <a:ext cx="432900" cy="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24981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p:txBody>
          <a:bodyPr/>
          <a:lstStyle/>
          <a:p>
            <a:r>
              <a:rPr lang="fr-FR" dirty="0"/>
              <a:t>Pourcentage de Direct </a:t>
            </a:r>
            <a:r>
              <a:rPr lang="fr-FR" dirty="0" err="1"/>
              <a:t>Shared</a:t>
            </a:r>
            <a:r>
              <a:rPr lang="fr-FR" dirty="0"/>
              <a:t> </a:t>
            </a:r>
            <a:r>
              <a:rPr lang="fr-FR" dirty="0" err="1"/>
              <a:t>Costs</a:t>
            </a:r>
            <a:endParaRPr lang="fr-FR" dirty="0"/>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043855"/>
            <a:ext cx="7813134" cy="1832720"/>
          </a:xfrm>
        </p:spPr>
        <p:txBody>
          <a:bodyPr>
            <a:normAutofit/>
          </a:bodyPr>
          <a:lstStyle/>
          <a:p>
            <a:pPr marL="0" indent="0">
              <a:buNone/>
            </a:pPr>
            <a:r>
              <a:rPr lang="fr-FR" b="1" dirty="0"/>
              <a:t>Quel pourcentage des coûts directs partagés de cette subvention soutenait [activité en cours d'analyse] par rapport aux autres activités de cette subvention ?</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12" name="Google Shape;310;p35">
            <a:extLst>
              <a:ext uri="{FF2B5EF4-FFF2-40B4-BE49-F238E27FC236}">
                <a16:creationId xmlns:a16="http://schemas.microsoft.com/office/drawing/2014/main" id="{B6BD019F-1941-B5E3-0D71-523AE77AB338}"/>
              </a:ext>
            </a:extLst>
          </p:cNvPr>
          <p:cNvPicPr preferRelativeResize="0"/>
          <p:nvPr/>
        </p:nvPicPr>
        <p:blipFill rotWithShape="1">
          <a:blip r:embed="rId3">
            <a:alphaModFix/>
          </a:blip>
          <a:srcRect l="15283" t="53340" r="9204"/>
          <a:stretch/>
        </p:blipFill>
        <p:spPr>
          <a:xfrm>
            <a:off x="39125" y="2019650"/>
            <a:ext cx="6904601" cy="2014800"/>
          </a:xfrm>
          <a:prstGeom prst="rect">
            <a:avLst/>
          </a:prstGeom>
          <a:noFill/>
          <a:ln>
            <a:noFill/>
          </a:ln>
        </p:spPr>
      </p:pic>
      <p:sp>
        <p:nvSpPr>
          <p:cNvPr id="13" name="Google Shape;311;p35">
            <a:extLst>
              <a:ext uri="{FF2B5EF4-FFF2-40B4-BE49-F238E27FC236}">
                <a16:creationId xmlns:a16="http://schemas.microsoft.com/office/drawing/2014/main" id="{E24D8481-A2B6-B449-619D-FAB197990352}"/>
              </a:ext>
            </a:extLst>
          </p:cNvPr>
          <p:cNvSpPr/>
          <p:nvPr/>
        </p:nvSpPr>
        <p:spPr>
          <a:xfrm>
            <a:off x="4506125" y="2959900"/>
            <a:ext cx="670800" cy="112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600" dirty="0">
              <a:latin typeface="+mn-lt"/>
            </a:endParaRPr>
          </a:p>
        </p:txBody>
      </p:sp>
      <p:sp>
        <p:nvSpPr>
          <p:cNvPr id="14" name="Google Shape;312;p35">
            <a:extLst>
              <a:ext uri="{FF2B5EF4-FFF2-40B4-BE49-F238E27FC236}">
                <a16:creationId xmlns:a16="http://schemas.microsoft.com/office/drawing/2014/main" id="{39770E70-3BB5-428A-9F11-2C2D20747634}"/>
              </a:ext>
            </a:extLst>
          </p:cNvPr>
          <p:cNvSpPr/>
          <p:nvPr/>
        </p:nvSpPr>
        <p:spPr>
          <a:xfrm>
            <a:off x="6112125" y="2959900"/>
            <a:ext cx="831600" cy="1121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600" dirty="0">
              <a:latin typeface="+mn-lt"/>
            </a:endParaRPr>
          </a:p>
        </p:txBody>
      </p:sp>
      <p:sp>
        <p:nvSpPr>
          <p:cNvPr id="15" name="Google Shape;313;p35">
            <a:extLst>
              <a:ext uri="{FF2B5EF4-FFF2-40B4-BE49-F238E27FC236}">
                <a16:creationId xmlns:a16="http://schemas.microsoft.com/office/drawing/2014/main" id="{D12F6E1F-7590-509B-6243-CAC3F98F30D8}"/>
              </a:ext>
            </a:extLst>
          </p:cNvPr>
          <p:cNvSpPr/>
          <p:nvPr/>
        </p:nvSpPr>
        <p:spPr>
          <a:xfrm>
            <a:off x="7026250" y="2959900"/>
            <a:ext cx="2027400" cy="1121400"/>
          </a:xfrm>
          <a:prstGeom prst="rect">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latin typeface="+mn-lt"/>
              </a:rPr>
              <a:t>$4 500*20% = </a:t>
            </a:r>
            <a:r>
              <a:rPr lang="fr-FR" sz="1400" b="1" dirty="0">
                <a:latin typeface="+mn-lt"/>
              </a:rPr>
              <a:t>$900</a:t>
            </a:r>
          </a:p>
          <a:p>
            <a:pPr marL="0" lvl="0" indent="0" algn="l" rtl="0">
              <a:spcBef>
                <a:spcPts val="1000"/>
              </a:spcBef>
              <a:spcAft>
                <a:spcPts val="0"/>
              </a:spcAft>
              <a:buNone/>
            </a:pPr>
            <a:r>
              <a:rPr lang="fr-FR" sz="1400" dirty="0">
                <a:latin typeface="+mn-lt"/>
              </a:rPr>
              <a:t>$11 000*20% = </a:t>
            </a:r>
            <a:r>
              <a:rPr lang="fr-FR" sz="1400" b="1" dirty="0">
                <a:latin typeface="+mn-lt"/>
              </a:rPr>
              <a:t>$2 200</a:t>
            </a:r>
          </a:p>
          <a:p>
            <a:pPr marL="0" lvl="0" indent="0" algn="l" rtl="0">
              <a:spcBef>
                <a:spcPts val="1000"/>
              </a:spcBef>
              <a:spcAft>
                <a:spcPts val="1000"/>
              </a:spcAft>
              <a:buNone/>
            </a:pPr>
            <a:r>
              <a:rPr lang="fr-FR" sz="1400" dirty="0">
                <a:latin typeface="+mn-lt"/>
              </a:rPr>
              <a:t>$1 353*20% = </a:t>
            </a:r>
            <a:r>
              <a:rPr lang="fr-FR" sz="1400" b="1" dirty="0">
                <a:latin typeface="+mn-lt"/>
              </a:rPr>
              <a:t>$271</a:t>
            </a:r>
          </a:p>
        </p:txBody>
      </p:sp>
      <p:sp>
        <p:nvSpPr>
          <p:cNvPr id="16" name="Google Shape;314;p35">
            <a:extLst>
              <a:ext uri="{FF2B5EF4-FFF2-40B4-BE49-F238E27FC236}">
                <a16:creationId xmlns:a16="http://schemas.microsoft.com/office/drawing/2014/main" id="{02C266E1-2F1D-1372-18B1-6DC842CF418C}"/>
              </a:ext>
            </a:extLst>
          </p:cNvPr>
          <p:cNvSpPr/>
          <p:nvPr/>
        </p:nvSpPr>
        <p:spPr>
          <a:xfrm rot="-5400000">
            <a:off x="8487100" y="3944398"/>
            <a:ext cx="251700" cy="682200"/>
          </a:xfrm>
          <a:prstGeom prst="leftBrace">
            <a:avLst>
              <a:gd name="adj1" fmla="val 26756"/>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600" dirty="0">
              <a:latin typeface="+mn-lt"/>
            </a:endParaRPr>
          </a:p>
        </p:txBody>
      </p:sp>
      <p:sp>
        <p:nvSpPr>
          <p:cNvPr id="17" name="Google Shape;315;p35">
            <a:extLst>
              <a:ext uri="{FF2B5EF4-FFF2-40B4-BE49-F238E27FC236}">
                <a16:creationId xmlns:a16="http://schemas.microsoft.com/office/drawing/2014/main" id="{51650D98-0F3A-E308-773D-9948C9705DB2}"/>
              </a:ext>
            </a:extLst>
          </p:cNvPr>
          <p:cNvSpPr/>
          <p:nvPr/>
        </p:nvSpPr>
        <p:spPr>
          <a:xfrm>
            <a:off x="5603100" y="4489699"/>
            <a:ext cx="3464700" cy="520545"/>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solidFill>
                  <a:schemeClr val="lt1"/>
                </a:solidFill>
                <a:latin typeface="+mn-lt"/>
              </a:rPr>
              <a:t>Somme = Coûts directs du projet de l'activité</a:t>
            </a:r>
          </a:p>
        </p:txBody>
      </p:sp>
      <p:sp>
        <p:nvSpPr>
          <p:cNvPr id="18" name="Google Shape;316;p35">
            <a:extLst>
              <a:ext uri="{FF2B5EF4-FFF2-40B4-BE49-F238E27FC236}">
                <a16:creationId xmlns:a16="http://schemas.microsoft.com/office/drawing/2014/main" id="{21791E41-4E15-5F52-3054-1BC38B4E1949}"/>
              </a:ext>
            </a:extLst>
          </p:cNvPr>
          <p:cNvSpPr/>
          <p:nvPr/>
        </p:nvSpPr>
        <p:spPr>
          <a:xfrm rot="-5400000">
            <a:off x="4715675" y="3944398"/>
            <a:ext cx="251700" cy="682200"/>
          </a:xfrm>
          <a:prstGeom prst="leftBrace">
            <a:avLst>
              <a:gd name="adj1" fmla="val 26756"/>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fr-FR" sz="1600" dirty="0">
              <a:latin typeface="+mn-lt"/>
            </a:endParaRPr>
          </a:p>
        </p:txBody>
      </p:sp>
      <p:sp>
        <p:nvSpPr>
          <p:cNvPr id="19" name="Google Shape;317;p35">
            <a:extLst>
              <a:ext uri="{FF2B5EF4-FFF2-40B4-BE49-F238E27FC236}">
                <a16:creationId xmlns:a16="http://schemas.microsoft.com/office/drawing/2014/main" id="{92095643-9C81-3CD0-6D6E-33864DAA9160}"/>
              </a:ext>
            </a:extLst>
          </p:cNvPr>
          <p:cNvSpPr/>
          <p:nvPr/>
        </p:nvSpPr>
        <p:spPr>
          <a:xfrm>
            <a:off x="1889675" y="4489699"/>
            <a:ext cx="3627300" cy="520545"/>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Somme = Tous les coûts directs du projet de la subvention</a:t>
            </a:r>
          </a:p>
        </p:txBody>
      </p:sp>
    </p:spTree>
    <p:extLst>
      <p:ext uri="{BB962C8B-B14F-4D97-AF65-F5344CB8AC3E}">
        <p14:creationId xmlns:p14="http://schemas.microsoft.com/office/powerpoint/2010/main" val="106299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2" name="Google Shape;322;p36">
            <a:extLst>
              <a:ext uri="{FF2B5EF4-FFF2-40B4-BE49-F238E27FC236}">
                <a16:creationId xmlns:a16="http://schemas.microsoft.com/office/drawing/2014/main" id="{53F6547C-0A36-16AB-F223-4E848907C5CF}"/>
              </a:ext>
            </a:extLst>
          </p:cNvPr>
          <p:cNvPicPr preferRelativeResize="0"/>
          <p:nvPr/>
        </p:nvPicPr>
        <p:blipFill rotWithShape="1">
          <a:blip r:embed="rId3">
            <a:alphaModFix/>
          </a:blip>
          <a:srcRect t="74186" r="87226" b="3118"/>
          <a:stretch/>
        </p:blipFill>
        <p:spPr>
          <a:xfrm>
            <a:off x="0" y="3938600"/>
            <a:ext cx="1222075" cy="1204900"/>
          </a:xfrm>
          <a:prstGeom prst="rect">
            <a:avLst/>
          </a:prstGeom>
          <a:noFill/>
          <a:ln>
            <a:noFill/>
          </a:ln>
        </p:spPr>
      </p:pic>
      <p:pic>
        <p:nvPicPr>
          <p:cNvPr id="3" name="Google Shape;323;p36">
            <a:extLst>
              <a:ext uri="{FF2B5EF4-FFF2-40B4-BE49-F238E27FC236}">
                <a16:creationId xmlns:a16="http://schemas.microsoft.com/office/drawing/2014/main" id="{652CECBA-1845-AF75-09EF-45F249F925D9}"/>
              </a:ext>
            </a:extLst>
          </p:cNvPr>
          <p:cNvPicPr preferRelativeResize="0"/>
          <p:nvPr/>
        </p:nvPicPr>
        <p:blipFill>
          <a:blip r:embed="rId4">
            <a:alphaModFix/>
          </a:blip>
          <a:stretch>
            <a:fillRect/>
          </a:stretch>
        </p:blipFill>
        <p:spPr>
          <a:xfrm>
            <a:off x="5" y="0"/>
            <a:ext cx="9143999" cy="4481064"/>
          </a:xfrm>
          <a:prstGeom prst="rect">
            <a:avLst/>
          </a:prstGeom>
          <a:noFill/>
          <a:ln>
            <a:noFill/>
          </a:ln>
        </p:spPr>
      </p:pic>
      <p:sp>
        <p:nvSpPr>
          <p:cNvPr id="5" name="Google Shape;325;p36">
            <a:extLst>
              <a:ext uri="{FF2B5EF4-FFF2-40B4-BE49-F238E27FC236}">
                <a16:creationId xmlns:a16="http://schemas.microsoft.com/office/drawing/2014/main" id="{DBBAA6A5-0191-1D71-DE3C-1BD9A114942D}"/>
              </a:ext>
            </a:extLst>
          </p:cNvPr>
          <p:cNvSpPr/>
          <p:nvPr/>
        </p:nvSpPr>
        <p:spPr>
          <a:xfrm>
            <a:off x="111513" y="106493"/>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6</a:t>
            </a:r>
            <a:endParaRPr b="1">
              <a:solidFill>
                <a:srgbClr val="FFFFFF"/>
              </a:solidFill>
            </a:endParaRPr>
          </a:p>
        </p:txBody>
      </p:sp>
      <p:sp>
        <p:nvSpPr>
          <p:cNvPr id="6" name="Google Shape;326;p36">
            <a:extLst>
              <a:ext uri="{FF2B5EF4-FFF2-40B4-BE49-F238E27FC236}">
                <a16:creationId xmlns:a16="http://schemas.microsoft.com/office/drawing/2014/main" id="{CC350945-5FED-2B40-36E5-4E026A507D34}"/>
              </a:ext>
            </a:extLst>
          </p:cNvPr>
          <p:cNvSpPr txBox="1"/>
          <p:nvPr/>
        </p:nvSpPr>
        <p:spPr>
          <a:xfrm>
            <a:off x="3397875" y="2728763"/>
            <a:ext cx="3260100" cy="1524000"/>
          </a:xfrm>
          <a:prstGeom prst="rect">
            <a:avLst/>
          </a:prstGeom>
          <a:solidFill>
            <a:srgbClr val="1155CC"/>
          </a:solidFill>
          <a:ln>
            <a:noFill/>
          </a:ln>
        </p:spPr>
        <p:txBody>
          <a:bodyPr spcFirstLastPara="1" wrap="square" lIns="0" tIns="182875" rIns="0" bIns="182875" anchor="ctr" anchorCtr="0">
            <a:noAutofit/>
          </a:bodyPr>
          <a:lstStyle/>
          <a:p>
            <a:pPr marL="182880" marR="182880" lvl="0" indent="0" algn="ctr" rtl="0">
              <a:lnSpc>
                <a:spcPct val="100000"/>
              </a:lnSpc>
              <a:spcBef>
                <a:spcPts val="0"/>
              </a:spcBef>
              <a:spcAft>
                <a:spcPts val="800"/>
              </a:spcAft>
              <a:buNone/>
            </a:pPr>
            <a:r>
              <a:rPr lang="fr-FR" sz="2400" b="1" dirty="0">
                <a:solidFill>
                  <a:srgbClr val="FFFFFF"/>
                </a:solidFill>
              </a:rPr>
              <a:t>La formule standard répartit les coûts partagés</a:t>
            </a:r>
          </a:p>
        </p:txBody>
      </p:sp>
      <p:pic>
        <p:nvPicPr>
          <p:cNvPr id="7" name="Google Shape;327;p36">
            <a:extLst>
              <a:ext uri="{FF2B5EF4-FFF2-40B4-BE49-F238E27FC236}">
                <a16:creationId xmlns:a16="http://schemas.microsoft.com/office/drawing/2014/main" id="{547B934E-E278-7276-6D96-1285B6BFB7B7}"/>
              </a:ext>
            </a:extLst>
          </p:cNvPr>
          <p:cNvPicPr preferRelativeResize="0"/>
          <p:nvPr/>
        </p:nvPicPr>
        <p:blipFill rotWithShape="1">
          <a:blip r:embed="rId5">
            <a:alphaModFix/>
          </a:blip>
          <a:srcRect l="61097" t="85418"/>
          <a:stretch/>
        </p:blipFill>
        <p:spPr>
          <a:xfrm>
            <a:off x="5463825" y="4481083"/>
            <a:ext cx="3557324" cy="619250"/>
          </a:xfrm>
          <a:prstGeom prst="rect">
            <a:avLst/>
          </a:prstGeom>
          <a:noFill/>
          <a:ln>
            <a:noFill/>
          </a:ln>
        </p:spPr>
      </p:pic>
    </p:spTree>
    <p:extLst>
      <p:ext uri="{BB962C8B-B14F-4D97-AF65-F5344CB8AC3E}">
        <p14:creationId xmlns:p14="http://schemas.microsoft.com/office/powerpoint/2010/main" val="231282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32D3-A347-F751-6A4C-4539CEB9A44F}"/>
              </a:ext>
            </a:extLst>
          </p:cNvPr>
          <p:cNvSpPr>
            <a:spLocks noGrp="1"/>
          </p:cNvSpPr>
          <p:nvPr>
            <p:ph type="ctrTitle"/>
          </p:nvPr>
        </p:nvSpPr>
        <p:spPr/>
        <p:txBody>
          <a:bodyPr/>
          <a:lstStyle/>
          <a:p>
            <a:r>
              <a:rPr lang="fr-FR" dirty="0"/>
              <a:t>À vous : exercices pratiques</a:t>
            </a:r>
          </a:p>
        </p:txBody>
      </p:sp>
      <p:pic>
        <p:nvPicPr>
          <p:cNvPr id="3" name="Picture 2">
            <a:extLst>
              <a:ext uri="{FF2B5EF4-FFF2-40B4-BE49-F238E27FC236}">
                <a16:creationId xmlns:a16="http://schemas.microsoft.com/office/drawing/2014/main" id="{E24A0F60-81BF-984A-AB9E-F6D5943E303D}"/>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3863213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a:xfrm>
            <a:off x="529199" y="438827"/>
            <a:ext cx="8314176" cy="1069199"/>
          </a:xfrm>
        </p:spPr>
        <p:txBody>
          <a:bodyPr/>
          <a:lstStyle/>
          <a:p>
            <a:r>
              <a:rPr lang="fr-FR" dirty="0"/>
              <a:t>Activité à analyser : </a:t>
            </a:r>
            <a:br>
              <a:rPr lang="fr-FR" dirty="0"/>
            </a:br>
            <a:r>
              <a:rPr lang="fr-FR" dirty="0"/>
              <a:t>Formation professionnelle à </a:t>
            </a:r>
            <a:r>
              <a:rPr lang="fr-FR" dirty="0" err="1"/>
              <a:t>Ouallam</a:t>
            </a:r>
            <a:endParaRPr lang="fr-FR" dirty="0"/>
          </a:p>
        </p:txBody>
      </p:sp>
      <p:sp>
        <p:nvSpPr>
          <p:cNvPr id="3" name="Content Placeholder 2">
            <a:extLst>
              <a:ext uri="{FF2B5EF4-FFF2-40B4-BE49-F238E27FC236}">
                <a16:creationId xmlns:a16="http://schemas.microsoft.com/office/drawing/2014/main" id="{CEEA8ADF-FFEA-D2E1-30DF-073C9B68C318}"/>
              </a:ext>
            </a:extLst>
          </p:cNvPr>
          <p:cNvSpPr>
            <a:spLocks noGrp="1"/>
          </p:cNvSpPr>
          <p:nvPr>
            <p:ph idx="1"/>
          </p:nvPr>
        </p:nvSpPr>
        <p:spPr>
          <a:xfrm>
            <a:off x="529200" y="1508026"/>
            <a:ext cx="7416900" cy="3656701"/>
          </a:xfrm>
        </p:spPr>
        <p:txBody>
          <a:bodyPr>
            <a:normAutofit lnSpcReduction="10000"/>
          </a:bodyPr>
          <a:lstStyle/>
          <a:p>
            <a:r>
              <a:rPr lang="fr-FR" b="1" dirty="0"/>
              <a:t>Pays </a:t>
            </a:r>
            <a:r>
              <a:rPr lang="fr-FR" dirty="0"/>
              <a:t>: Niger</a:t>
            </a:r>
          </a:p>
          <a:p>
            <a:r>
              <a:rPr lang="fr-FR" b="1" dirty="0"/>
              <a:t>Code de subvention </a:t>
            </a:r>
            <a:r>
              <a:rPr lang="fr-FR" dirty="0"/>
              <a:t>: ABC123</a:t>
            </a:r>
          </a:p>
          <a:p>
            <a:r>
              <a:rPr lang="fr-FR" b="1" dirty="0"/>
              <a:t>Période de mise en œuvre </a:t>
            </a:r>
            <a:r>
              <a:rPr lang="fr-FR" dirty="0"/>
              <a:t>: 1er janvier 2018 au 31 décembre 2020</a:t>
            </a:r>
          </a:p>
          <a:p>
            <a:r>
              <a:rPr lang="fr-FR" b="1" dirty="0"/>
              <a:t>Nombre de personnes </a:t>
            </a:r>
            <a:r>
              <a:rPr lang="fr-FR" dirty="0"/>
              <a:t>: 100</a:t>
            </a:r>
          </a:p>
          <a:p>
            <a:r>
              <a:rPr lang="fr-FR" b="1" dirty="0"/>
              <a:t>Indicateur de coût-efficience </a:t>
            </a:r>
            <a:r>
              <a:rPr lang="fr-FR" dirty="0"/>
              <a:t>: coût par personne</a:t>
            </a:r>
          </a:p>
          <a:p>
            <a:r>
              <a:rPr lang="fr-FR" b="1" dirty="0"/>
              <a:t>Autres activités dans ce projet </a:t>
            </a:r>
            <a:r>
              <a:rPr lang="fr-FR" dirty="0"/>
              <a:t>: </a:t>
            </a:r>
          </a:p>
          <a:p>
            <a:pPr lvl="1"/>
            <a:r>
              <a:rPr lang="fr-FR" dirty="0"/>
              <a:t>Formation en compétences commerciales (</a:t>
            </a:r>
            <a:r>
              <a:rPr lang="fr-FR" dirty="0" err="1"/>
              <a:t>Ouallam</a:t>
            </a:r>
            <a:r>
              <a:rPr lang="fr-FR" dirty="0"/>
              <a:t>)</a:t>
            </a:r>
          </a:p>
          <a:p>
            <a:pPr lvl="1"/>
            <a:r>
              <a:rPr lang="fr-FR" dirty="0"/>
              <a:t>Traitement de la malnutrition (Diffa)</a:t>
            </a:r>
          </a:p>
          <a:p>
            <a:pPr lvl="1"/>
            <a:r>
              <a:rPr lang="fr-FR" dirty="0"/>
              <a:t>Soins de santé primaires (Diffa)</a:t>
            </a:r>
          </a:p>
        </p:txBody>
      </p:sp>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Tree>
    <p:extLst>
      <p:ext uri="{BB962C8B-B14F-4D97-AF65-F5344CB8AC3E}">
        <p14:creationId xmlns:p14="http://schemas.microsoft.com/office/powerpoint/2010/main" val="338194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3"/>
          <a:stretch>
            <a:fillRect/>
          </a:stretch>
        </p:blipFill>
        <p:spPr>
          <a:xfrm>
            <a:off x="4572000" y="0"/>
            <a:ext cx="3672644" cy="438827"/>
          </a:xfrm>
          <a:prstGeom prst="rect">
            <a:avLst/>
          </a:prstGeom>
        </p:spPr>
      </p:pic>
      <p:pic>
        <p:nvPicPr>
          <p:cNvPr id="2" name="Google Shape;366;p41">
            <a:extLst>
              <a:ext uri="{FF2B5EF4-FFF2-40B4-BE49-F238E27FC236}">
                <a16:creationId xmlns:a16="http://schemas.microsoft.com/office/drawing/2014/main" id="{D8E10EFD-F8C6-1317-BBF0-D930B1F0EF52}"/>
              </a:ext>
            </a:extLst>
          </p:cNvPr>
          <p:cNvPicPr preferRelativeResize="0"/>
          <p:nvPr/>
        </p:nvPicPr>
        <p:blipFill>
          <a:blip r:embed="rId4">
            <a:alphaModFix/>
          </a:blip>
          <a:stretch>
            <a:fillRect/>
          </a:stretch>
        </p:blipFill>
        <p:spPr>
          <a:xfrm>
            <a:off x="0" y="-6"/>
            <a:ext cx="9143999" cy="4123361"/>
          </a:xfrm>
          <a:prstGeom prst="rect">
            <a:avLst/>
          </a:prstGeom>
          <a:noFill/>
          <a:ln>
            <a:noFill/>
          </a:ln>
        </p:spPr>
      </p:pic>
      <p:sp>
        <p:nvSpPr>
          <p:cNvPr id="3" name="Google Shape;367;p41">
            <a:extLst>
              <a:ext uri="{FF2B5EF4-FFF2-40B4-BE49-F238E27FC236}">
                <a16:creationId xmlns:a16="http://schemas.microsoft.com/office/drawing/2014/main" id="{02A950B5-3F6D-E547-ABFE-95A31A5A47C3}"/>
              </a:ext>
            </a:extLst>
          </p:cNvPr>
          <p:cNvSpPr txBox="1"/>
          <p:nvPr/>
        </p:nvSpPr>
        <p:spPr>
          <a:xfrm>
            <a:off x="2404997" y="3873132"/>
            <a:ext cx="6616127" cy="10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dirty="0">
                <a:latin typeface="+mn-lt"/>
              </a:rPr>
              <a:t>Exercice : créer une feuille de calcul de téléchargement</a:t>
            </a:r>
          </a:p>
          <a:p>
            <a:pPr marL="457200" lvl="0" indent="-317500" algn="l" rtl="0">
              <a:spcBef>
                <a:spcPts val="0"/>
              </a:spcBef>
              <a:spcAft>
                <a:spcPts val="0"/>
              </a:spcAft>
              <a:buClr>
                <a:srgbClr val="666666"/>
              </a:buClr>
              <a:buSzPts val="1400"/>
              <a:buChar char="●"/>
            </a:pPr>
            <a:r>
              <a:rPr lang="fr-FR" sz="1600" dirty="0">
                <a:latin typeface="+mn-lt"/>
              </a:rPr>
              <a:t>Collez toutes les données en tant que valeurs.</a:t>
            </a:r>
          </a:p>
          <a:p>
            <a:pPr marL="457200" lvl="0" indent="-317500" algn="l" rtl="0">
              <a:spcBef>
                <a:spcPts val="0"/>
              </a:spcBef>
              <a:spcAft>
                <a:spcPts val="0"/>
              </a:spcAft>
              <a:buClr>
                <a:srgbClr val="666666"/>
              </a:buClr>
              <a:buSzPts val="1400"/>
              <a:buChar char="●"/>
            </a:pPr>
            <a:r>
              <a:rPr lang="fr-FR" sz="1600" dirty="0">
                <a:latin typeface="+mn-lt"/>
              </a:rPr>
              <a:t>Vérifiez que toutes les lignes sont remplies (pas de blancs).</a:t>
            </a:r>
          </a:p>
          <a:p>
            <a:pPr marL="457200" lvl="0" indent="-317500" algn="l" rtl="0">
              <a:spcBef>
                <a:spcPts val="0"/>
              </a:spcBef>
              <a:spcAft>
                <a:spcPts val="0"/>
              </a:spcAft>
              <a:buClr>
                <a:srgbClr val="666666"/>
              </a:buClr>
              <a:buSzPts val="1400"/>
              <a:buChar char="●"/>
            </a:pPr>
            <a:r>
              <a:rPr lang="fr-FR" sz="1600" dirty="0">
                <a:latin typeface="+mn-lt"/>
              </a:rPr>
              <a:t>Vérifiez que toutes les lignes sont exactes (le montant total est correct).</a:t>
            </a:r>
          </a:p>
        </p:txBody>
      </p:sp>
      <p:sp>
        <p:nvSpPr>
          <p:cNvPr id="5" name="Google Shape;368;p41">
            <a:extLst>
              <a:ext uri="{FF2B5EF4-FFF2-40B4-BE49-F238E27FC236}">
                <a16:creationId xmlns:a16="http://schemas.microsoft.com/office/drawing/2014/main" id="{0571E247-3F38-42B0-53A3-8055F935B9DB}"/>
              </a:ext>
            </a:extLst>
          </p:cNvPr>
          <p:cNvSpPr/>
          <p:nvPr/>
        </p:nvSpPr>
        <p:spPr>
          <a:xfrm>
            <a:off x="5367125" y="849800"/>
            <a:ext cx="3654000" cy="28401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6" name="Google Shape;369;p41">
            <a:extLst>
              <a:ext uri="{FF2B5EF4-FFF2-40B4-BE49-F238E27FC236}">
                <a16:creationId xmlns:a16="http://schemas.microsoft.com/office/drawing/2014/main" id="{1B431F66-46DF-8B68-AB22-7A06646AD5D5}"/>
              </a:ext>
            </a:extLst>
          </p:cNvPr>
          <p:cNvSpPr/>
          <p:nvPr/>
        </p:nvSpPr>
        <p:spPr>
          <a:xfrm>
            <a:off x="1397700" y="0"/>
            <a:ext cx="3567000" cy="246000"/>
          </a:xfrm>
          <a:prstGeom prst="rect">
            <a:avLst/>
          </a:prstGeom>
          <a:solidFill>
            <a:srgbClr val="EDF7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n-lt"/>
            </a:endParaRPr>
          </a:p>
        </p:txBody>
      </p:sp>
      <p:sp>
        <p:nvSpPr>
          <p:cNvPr id="7" name="Rectangle: Rounded Corners 6">
            <a:extLst>
              <a:ext uri="{FF2B5EF4-FFF2-40B4-BE49-F238E27FC236}">
                <a16:creationId xmlns:a16="http://schemas.microsoft.com/office/drawing/2014/main" id="{6D8C4EB5-4DF7-BA64-0745-9D6B05697B8E}"/>
              </a:ext>
            </a:extLst>
          </p:cNvPr>
          <p:cNvSpPr/>
          <p:nvPr/>
        </p:nvSpPr>
        <p:spPr>
          <a:xfrm>
            <a:off x="7194125" y="3038280"/>
            <a:ext cx="1653435" cy="50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hlinkClick r:id="rId5">
                  <a:extLst>
                    <a:ext uri="{A12FA001-AC4F-418D-AE19-62706E023703}">
                      <ahyp:hlinkClr xmlns:ahyp="http://schemas.microsoft.com/office/drawing/2018/hyperlinkcolor" val="tx"/>
                    </a:ext>
                  </a:extLst>
                </a:hlinkClick>
              </a:rPr>
              <a:t>YouTube Video</a:t>
            </a:r>
            <a:endParaRPr lang="en-US" b="1" dirty="0">
              <a:solidFill>
                <a:schemeClr val="accent4"/>
              </a:solidFill>
            </a:endParaRPr>
          </a:p>
        </p:txBody>
      </p:sp>
    </p:spTree>
    <p:extLst>
      <p:ext uri="{BB962C8B-B14F-4D97-AF65-F5344CB8AC3E}">
        <p14:creationId xmlns:p14="http://schemas.microsoft.com/office/powerpoint/2010/main" val="191818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65D-B33B-CC63-22DD-66E720AEF6D3}"/>
              </a:ext>
            </a:extLst>
          </p:cNvPr>
          <p:cNvSpPr>
            <a:spLocks noGrp="1"/>
          </p:cNvSpPr>
          <p:nvPr>
            <p:ph type="title"/>
          </p:nvPr>
        </p:nvSpPr>
        <p:spPr>
          <a:xfrm>
            <a:off x="529199" y="417600"/>
            <a:ext cx="8420385" cy="626255"/>
          </a:xfrm>
        </p:spPr>
        <p:txBody>
          <a:bodyPr/>
          <a:lstStyle/>
          <a:p>
            <a:r>
              <a:rPr lang="fr-FR" sz="3200" dirty="0"/>
              <a:t>Session de groupe : Identifiez une activité commune par secteur pour l'analyse de coûts.</a:t>
            </a:r>
          </a:p>
        </p:txBody>
      </p:sp>
      <p:graphicFrame>
        <p:nvGraphicFramePr>
          <p:cNvPr id="5" name="Table 5">
            <a:extLst>
              <a:ext uri="{FF2B5EF4-FFF2-40B4-BE49-F238E27FC236}">
                <a16:creationId xmlns:a16="http://schemas.microsoft.com/office/drawing/2014/main" id="{AD23487B-6991-8662-2A05-84CE38B900F7}"/>
              </a:ext>
            </a:extLst>
          </p:cNvPr>
          <p:cNvGraphicFramePr>
            <a:graphicFrameLocks noGrp="1"/>
          </p:cNvGraphicFramePr>
          <p:nvPr>
            <p:ph idx="1"/>
            <p:extLst>
              <p:ext uri="{D42A27DB-BD31-4B8C-83A1-F6EECF244321}">
                <p14:modId xmlns:p14="http://schemas.microsoft.com/office/powerpoint/2010/main" val="1188214545"/>
              </p:ext>
            </p:extLst>
          </p:nvPr>
        </p:nvGraphicFramePr>
        <p:xfrm>
          <a:off x="1790825" y="1487488"/>
          <a:ext cx="7277450" cy="3308172"/>
        </p:xfrm>
        <a:graphic>
          <a:graphicData uri="http://schemas.openxmlformats.org/drawingml/2006/table">
            <a:tbl>
              <a:tblPr>
                <a:tableStyleId>{5C22544A-7EE6-4342-B048-85BDC9FD1C3A}</a:tableStyleId>
              </a:tblPr>
              <a:tblGrid>
                <a:gridCol w="3638725">
                  <a:extLst>
                    <a:ext uri="{9D8B030D-6E8A-4147-A177-3AD203B41FA5}">
                      <a16:colId xmlns:a16="http://schemas.microsoft.com/office/drawing/2014/main" val="4259166760"/>
                    </a:ext>
                  </a:extLst>
                </a:gridCol>
                <a:gridCol w="3638725">
                  <a:extLst>
                    <a:ext uri="{9D8B030D-6E8A-4147-A177-3AD203B41FA5}">
                      <a16:colId xmlns:a16="http://schemas.microsoft.com/office/drawing/2014/main" val="3978774373"/>
                    </a:ext>
                  </a:extLst>
                </a:gridCol>
              </a:tblGrid>
              <a:tr h="1654086">
                <a:tc>
                  <a:txBody>
                    <a:bodyPr/>
                    <a:lstStyle/>
                    <a:p>
                      <a:r>
                        <a:rPr lang="fr-FR" sz="1600" b="1" noProof="0" dirty="0"/>
                        <a:t>Sécurité Alimentaire et Subsistance</a:t>
                      </a:r>
                    </a:p>
                    <a:p>
                      <a:endParaRPr lang="fr-FR" sz="1600" b="1" noProof="0" dirty="0"/>
                    </a:p>
                  </a:txBody>
                  <a:tcPr/>
                </a:tc>
                <a:tc>
                  <a:txBody>
                    <a:bodyPr/>
                    <a:lstStyle/>
                    <a:p>
                      <a:r>
                        <a:rPr lang="fr-FR" sz="1600" b="1" noProof="0" dirty="0"/>
                        <a:t>Protection</a:t>
                      </a:r>
                    </a:p>
                    <a:p>
                      <a:endParaRPr lang="fr-FR" sz="1600" noProof="0" dirty="0"/>
                    </a:p>
                  </a:txBody>
                  <a:tcPr/>
                </a:tc>
                <a:extLst>
                  <a:ext uri="{0D108BD9-81ED-4DB2-BD59-A6C34878D82A}">
                    <a16:rowId xmlns:a16="http://schemas.microsoft.com/office/drawing/2014/main" val="2115220527"/>
                  </a:ext>
                </a:extLst>
              </a:tr>
              <a:tr h="1654086">
                <a:tc>
                  <a:txBody>
                    <a:bodyPr/>
                    <a:lstStyle/>
                    <a:p>
                      <a:r>
                        <a:rPr lang="fr-FR" sz="1600" b="1" noProof="0" dirty="0"/>
                        <a:t>Santé</a:t>
                      </a:r>
                    </a:p>
                    <a:p>
                      <a:endParaRPr lang="fr-FR" sz="1600" noProof="0" dirty="0"/>
                    </a:p>
                  </a:txBody>
                  <a:tcPr/>
                </a:tc>
                <a:tc>
                  <a:txBody>
                    <a:bodyPr/>
                    <a:lstStyle/>
                    <a:p>
                      <a:r>
                        <a:rPr lang="fr-FR" sz="1600" b="1" noProof="0" dirty="0"/>
                        <a:t>Nutrition</a:t>
                      </a:r>
                    </a:p>
                    <a:p>
                      <a:endParaRPr lang="fr-FR" sz="1600" noProof="0" dirty="0"/>
                    </a:p>
                  </a:txBody>
                  <a:tcPr/>
                </a:tc>
                <a:extLst>
                  <a:ext uri="{0D108BD9-81ED-4DB2-BD59-A6C34878D82A}">
                    <a16:rowId xmlns:a16="http://schemas.microsoft.com/office/drawing/2014/main" val="3377987133"/>
                  </a:ext>
                </a:extLst>
              </a:tr>
            </a:tbl>
          </a:graphicData>
        </a:graphic>
      </p:graphicFrame>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sp>
        <p:nvSpPr>
          <p:cNvPr id="6" name="Google Shape;106;p14">
            <a:extLst>
              <a:ext uri="{FF2B5EF4-FFF2-40B4-BE49-F238E27FC236}">
                <a16:creationId xmlns:a16="http://schemas.microsoft.com/office/drawing/2014/main" id="{94A5C7DF-1A4E-C644-9F58-A0C854F2C97D}"/>
              </a:ext>
            </a:extLst>
          </p:cNvPr>
          <p:cNvSpPr txBox="1"/>
          <p:nvPr/>
        </p:nvSpPr>
        <p:spPr>
          <a:xfrm>
            <a:off x="75725" y="1506675"/>
            <a:ext cx="1773728" cy="348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400" dirty="0">
                <a:latin typeface="+mn-lt"/>
              </a:rPr>
              <a:t>1. Chaque consortium inscrira ses activités dans chaque secteur sur les post-</a:t>
            </a:r>
            <a:r>
              <a:rPr lang="fr-FR" sz="1400" dirty="0" err="1">
                <a:latin typeface="+mn-lt"/>
              </a:rPr>
              <a:t>its</a:t>
            </a:r>
            <a:r>
              <a:rPr lang="fr-FR" sz="1400" dirty="0">
                <a:latin typeface="+mn-lt"/>
              </a:rPr>
              <a:t> de la couleur de son consortium.</a:t>
            </a:r>
          </a:p>
          <a:p>
            <a:pPr marL="0" lvl="0" indent="0" algn="l" rtl="0">
              <a:lnSpc>
                <a:spcPct val="115000"/>
              </a:lnSpc>
              <a:spcBef>
                <a:spcPts val="0"/>
              </a:spcBef>
              <a:spcAft>
                <a:spcPts val="0"/>
              </a:spcAft>
              <a:buNone/>
            </a:pPr>
            <a:r>
              <a:rPr lang="fr-FR" sz="1400" dirty="0">
                <a:latin typeface="+mn-lt"/>
              </a:rPr>
              <a:t>2. Trouvez des activités communes dans chaque secteur qui permettent d'obtenir les mêmes résultats pour les deux consortiums.</a:t>
            </a:r>
          </a:p>
        </p:txBody>
      </p:sp>
      <p:sp>
        <p:nvSpPr>
          <p:cNvPr id="7" name="Google Shape;81;p14">
            <a:extLst>
              <a:ext uri="{FF2B5EF4-FFF2-40B4-BE49-F238E27FC236}">
                <a16:creationId xmlns:a16="http://schemas.microsoft.com/office/drawing/2014/main" id="{3AE7718C-2271-68D3-50A0-3F2C7BD20D33}"/>
              </a:ext>
            </a:extLst>
          </p:cNvPr>
          <p:cNvSpPr/>
          <p:nvPr/>
        </p:nvSpPr>
        <p:spPr>
          <a:xfrm>
            <a:off x="2791005"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8" name="Google Shape;84;p14">
            <a:extLst>
              <a:ext uri="{FF2B5EF4-FFF2-40B4-BE49-F238E27FC236}">
                <a16:creationId xmlns:a16="http://schemas.microsoft.com/office/drawing/2014/main" id="{86B746D3-4D83-085A-6AA4-3482EC7DA5CD}"/>
              </a:ext>
            </a:extLst>
          </p:cNvPr>
          <p:cNvSpPr/>
          <p:nvPr/>
        </p:nvSpPr>
        <p:spPr>
          <a:xfrm>
            <a:off x="3652786" y="192799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9" name="Google Shape;81;p14">
            <a:extLst>
              <a:ext uri="{FF2B5EF4-FFF2-40B4-BE49-F238E27FC236}">
                <a16:creationId xmlns:a16="http://schemas.microsoft.com/office/drawing/2014/main" id="{590E543A-71F8-8B7A-2A21-9217C56B03E2}"/>
              </a:ext>
            </a:extLst>
          </p:cNvPr>
          <p:cNvSpPr/>
          <p:nvPr/>
        </p:nvSpPr>
        <p:spPr>
          <a:xfrm>
            <a:off x="2791005"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0" name="Google Shape;84;p14">
            <a:extLst>
              <a:ext uri="{FF2B5EF4-FFF2-40B4-BE49-F238E27FC236}">
                <a16:creationId xmlns:a16="http://schemas.microsoft.com/office/drawing/2014/main" id="{4C91ACB5-16D4-FC98-E29C-E20FAC2CE98A}"/>
              </a:ext>
            </a:extLst>
          </p:cNvPr>
          <p:cNvSpPr/>
          <p:nvPr/>
        </p:nvSpPr>
        <p:spPr>
          <a:xfrm>
            <a:off x="3652786" y="250280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1" name="Google Shape;81;p14">
            <a:extLst>
              <a:ext uri="{FF2B5EF4-FFF2-40B4-BE49-F238E27FC236}">
                <a16:creationId xmlns:a16="http://schemas.microsoft.com/office/drawing/2014/main" id="{05BD5054-E2A2-B05D-896A-144F34D1C62F}"/>
              </a:ext>
            </a:extLst>
          </p:cNvPr>
          <p:cNvSpPr/>
          <p:nvPr/>
        </p:nvSpPr>
        <p:spPr>
          <a:xfrm>
            <a:off x="1886706"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2" name="Google Shape;81;p14">
            <a:extLst>
              <a:ext uri="{FF2B5EF4-FFF2-40B4-BE49-F238E27FC236}">
                <a16:creationId xmlns:a16="http://schemas.microsoft.com/office/drawing/2014/main" id="{E50B7244-ED9B-F431-3FC8-A4F0340B477C}"/>
              </a:ext>
            </a:extLst>
          </p:cNvPr>
          <p:cNvSpPr/>
          <p:nvPr/>
        </p:nvSpPr>
        <p:spPr>
          <a:xfrm>
            <a:off x="1886706"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3" name="Google Shape;84;p14">
            <a:extLst>
              <a:ext uri="{FF2B5EF4-FFF2-40B4-BE49-F238E27FC236}">
                <a16:creationId xmlns:a16="http://schemas.microsoft.com/office/drawing/2014/main" id="{64AE7384-4903-527D-1D54-073719AD8319}"/>
              </a:ext>
            </a:extLst>
          </p:cNvPr>
          <p:cNvSpPr/>
          <p:nvPr/>
        </p:nvSpPr>
        <p:spPr>
          <a:xfrm>
            <a:off x="4514567" y="189584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4" name="Google Shape;84;p14">
            <a:extLst>
              <a:ext uri="{FF2B5EF4-FFF2-40B4-BE49-F238E27FC236}">
                <a16:creationId xmlns:a16="http://schemas.microsoft.com/office/drawing/2014/main" id="{4E267A27-07B7-4B60-9837-6BCA4C3AFDAC}"/>
              </a:ext>
            </a:extLst>
          </p:cNvPr>
          <p:cNvSpPr/>
          <p:nvPr/>
        </p:nvSpPr>
        <p:spPr>
          <a:xfrm>
            <a:off x="4514567" y="247065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5" name="Google Shape;81;p14">
            <a:extLst>
              <a:ext uri="{FF2B5EF4-FFF2-40B4-BE49-F238E27FC236}">
                <a16:creationId xmlns:a16="http://schemas.microsoft.com/office/drawing/2014/main" id="{B8AE80FD-28DE-619D-6B63-BEEFC7600BC5}"/>
              </a:ext>
            </a:extLst>
          </p:cNvPr>
          <p:cNvSpPr/>
          <p:nvPr/>
        </p:nvSpPr>
        <p:spPr>
          <a:xfrm>
            <a:off x="2801693" y="351909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6" name="Google Shape;84;p14">
            <a:extLst>
              <a:ext uri="{FF2B5EF4-FFF2-40B4-BE49-F238E27FC236}">
                <a16:creationId xmlns:a16="http://schemas.microsoft.com/office/drawing/2014/main" id="{FC5E4FC0-7680-74FF-532E-B70052F9B3F5}"/>
              </a:ext>
            </a:extLst>
          </p:cNvPr>
          <p:cNvSpPr/>
          <p:nvPr/>
        </p:nvSpPr>
        <p:spPr>
          <a:xfrm>
            <a:off x="3663474" y="355124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7" name="Google Shape;81;p14">
            <a:extLst>
              <a:ext uri="{FF2B5EF4-FFF2-40B4-BE49-F238E27FC236}">
                <a16:creationId xmlns:a16="http://schemas.microsoft.com/office/drawing/2014/main" id="{62949923-3BAC-74C1-DC7B-9618F26C76CA}"/>
              </a:ext>
            </a:extLst>
          </p:cNvPr>
          <p:cNvSpPr/>
          <p:nvPr/>
        </p:nvSpPr>
        <p:spPr>
          <a:xfrm>
            <a:off x="2801693" y="4093897"/>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8" name="Google Shape;84;p14">
            <a:extLst>
              <a:ext uri="{FF2B5EF4-FFF2-40B4-BE49-F238E27FC236}">
                <a16:creationId xmlns:a16="http://schemas.microsoft.com/office/drawing/2014/main" id="{8FA42123-9572-D021-C04B-7F3BEA3BC4EC}"/>
              </a:ext>
            </a:extLst>
          </p:cNvPr>
          <p:cNvSpPr/>
          <p:nvPr/>
        </p:nvSpPr>
        <p:spPr>
          <a:xfrm>
            <a:off x="3663474" y="4126048"/>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19" name="Google Shape;81;p14">
            <a:extLst>
              <a:ext uri="{FF2B5EF4-FFF2-40B4-BE49-F238E27FC236}">
                <a16:creationId xmlns:a16="http://schemas.microsoft.com/office/drawing/2014/main" id="{AD386F34-8351-4D71-1B8C-F7B990DD6E04}"/>
              </a:ext>
            </a:extLst>
          </p:cNvPr>
          <p:cNvSpPr/>
          <p:nvPr/>
        </p:nvSpPr>
        <p:spPr>
          <a:xfrm>
            <a:off x="1897394" y="351909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0" name="Google Shape;81;p14">
            <a:extLst>
              <a:ext uri="{FF2B5EF4-FFF2-40B4-BE49-F238E27FC236}">
                <a16:creationId xmlns:a16="http://schemas.microsoft.com/office/drawing/2014/main" id="{33F1CC9E-A212-80E9-EF09-C205CC5B9753}"/>
              </a:ext>
            </a:extLst>
          </p:cNvPr>
          <p:cNvSpPr/>
          <p:nvPr/>
        </p:nvSpPr>
        <p:spPr>
          <a:xfrm>
            <a:off x="1897394" y="4093897"/>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1" name="Google Shape;84;p14">
            <a:extLst>
              <a:ext uri="{FF2B5EF4-FFF2-40B4-BE49-F238E27FC236}">
                <a16:creationId xmlns:a16="http://schemas.microsoft.com/office/drawing/2014/main" id="{42415F00-DF96-888E-5BB9-C46D3777742E}"/>
              </a:ext>
            </a:extLst>
          </p:cNvPr>
          <p:cNvSpPr/>
          <p:nvPr/>
        </p:nvSpPr>
        <p:spPr>
          <a:xfrm>
            <a:off x="4525255" y="351909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2" name="Google Shape;84;p14">
            <a:extLst>
              <a:ext uri="{FF2B5EF4-FFF2-40B4-BE49-F238E27FC236}">
                <a16:creationId xmlns:a16="http://schemas.microsoft.com/office/drawing/2014/main" id="{291285E7-EFF3-9D21-1F28-EE93764BFD5B}"/>
              </a:ext>
            </a:extLst>
          </p:cNvPr>
          <p:cNvSpPr/>
          <p:nvPr/>
        </p:nvSpPr>
        <p:spPr>
          <a:xfrm>
            <a:off x="4525255" y="4093897"/>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3" name="Google Shape;81;p14">
            <a:extLst>
              <a:ext uri="{FF2B5EF4-FFF2-40B4-BE49-F238E27FC236}">
                <a16:creationId xmlns:a16="http://schemas.microsoft.com/office/drawing/2014/main" id="{95483425-E21D-6C7E-9C21-5E4FA65A8FAE}"/>
              </a:ext>
            </a:extLst>
          </p:cNvPr>
          <p:cNvSpPr/>
          <p:nvPr/>
        </p:nvSpPr>
        <p:spPr>
          <a:xfrm>
            <a:off x="6460123"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4" name="Google Shape;84;p14">
            <a:extLst>
              <a:ext uri="{FF2B5EF4-FFF2-40B4-BE49-F238E27FC236}">
                <a16:creationId xmlns:a16="http://schemas.microsoft.com/office/drawing/2014/main" id="{F53ABCCA-D6E7-BDC5-CE86-06235AB1EFA5}"/>
              </a:ext>
            </a:extLst>
          </p:cNvPr>
          <p:cNvSpPr/>
          <p:nvPr/>
        </p:nvSpPr>
        <p:spPr>
          <a:xfrm>
            <a:off x="7321904" y="192799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5" name="Google Shape;81;p14">
            <a:extLst>
              <a:ext uri="{FF2B5EF4-FFF2-40B4-BE49-F238E27FC236}">
                <a16:creationId xmlns:a16="http://schemas.microsoft.com/office/drawing/2014/main" id="{73DFA84B-E026-9C86-E8D7-13512A9585B3}"/>
              </a:ext>
            </a:extLst>
          </p:cNvPr>
          <p:cNvSpPr/>
          <p:nvPr/>
        </p:nvSpPr>
        <p:spPr>
          <a:xfrm>
            <a:off x="6460123"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6" name="Google Shape;84;p14">
            <a:extLst>
              <a:ext uri="{FF2B5EF4-FFF2-40B4-BE49-F238E27FC236}">
                <a16:creationId xmlns:a16="http://schemas.microsoft.com/office/drawing/2014/main" id="{E52165BF-D0C5-511B-BAEE-D424B95C4E32}"/>
              </a:ext>
            </a:extLst>
          </p:cNvPr>
          <p:cNvSpPr/>
          <p:nvPr/>
        </p:nvSpPr>
        <p:spPr>
          <a:xfrm>
            <a:off x="7321904" y="2502802"/>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7" name="Google Shape;81;p14">
            <a:extLst>
              <a:ext uri="{FF2B5EF4-FFF2-40B4-BE49-F238E27FC236}">
                <a16:creationId xmlns:a16="http://schemas.microsoft.com/office/drawing/2014/main" id="{519044DD-D828-B228-3B8F-1D85654D6841}"/>
              </a:ext>
            </a:extLst>
          </p:cNvPr>
          <p:cNvSpPr/>
          <p:nvPr/>
        </p:nvSpPr>
        <p:spPr>
          <a:xfrm>
            <a:off x="5555824" y="189584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8" name="Google Shape;81;p14">
            <a:extLst>
              <a:ext uri="{FF2B5EF4-FFF2-40B4-BE49-F238E27FC236}">
                <a16:creationId xmlns:a16="http://schemas.microsoft.com/office/drawing/2014/main" id="{28E0DFC0-5FF2-6F21-A358-721314856566}"/>
              </a:ext>
            </a:extLst>
          </p:cNvPr>
          <p:cNvSpPr/>
          <p:nvPr/>
        </p:nvSpPr>
        <p:spPr>
          <a:xfrm>
            <a:off x="5555824" y="2470651"/>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29" name="Google Shape;84;p14">
            <a:extLst>
              <a:ext uri="{FF2B5EF4-FFF2-40B4-BE49-F238E27FC236}">
                <a16:creationId xmlns:a16="http://schemas.microsoft.com/office/drawing/2014/main" id="{74CF2A6C-3BA1-3903-B5A5-802B557F118E}"/>
              </a:ext>
            </a:extLst>
          </p:cNvPr>
          <p:cNvSpPr/>
          <p:nvPr/>
        </p:nvSpPr>
        <p:spPr>
          <a:xfrm>
            <a:off x="8183685" y="189584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0" name="Google Shape;84;p14">
            <a:extLst>
              <a:ext uri="{FF2B5EF4-FFF2-40B4-BE49-F238E27FC236}">
                <a16:creationId xmlns:a16="http://schemas.microsoft.com/office/drawing/2014/main" id="{C423648A-763D-1061-8A4C-08BA6B8B4367}"/>
              </a:ext>
            </a:extLst>
          </p:cNvPr>
          <p:cNvSpPr/>
          <p:nvPr/>
        </p:nvSpPr>
        <p:spPr>
          <a:xfrm>
            <a:off x="8183685" y="2470651"/>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1" name="Google Shape;81;p14">
            <a:extLst>
              <a:ext uri="{FF2B5EF4-FFF2-40B4-BE49-F238E27FC236}">
                <a16:creationId xmlns:a16="http://schemas.microsoft.com/office/drawing/2014/main" id="{AE0C5C43-EAFC-5DB1-CA8D-699D51C8BEFB}"/>
              </a:ext>
            </a:extLst>
          </p:cNvPr>
          <p:cNvSpPr/>
          <p:nvPr/>
        </p:nvSpPr>
        <p:spPr>
          <a:xfrm>
            <a:off x="6460123" y="3515649"/>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2" name="Google Shape;84;p14">
            <a:extLst>
              <a:ext uri="{FF2B5EF4-FFF2-40B4-BE49-F238E27FC236}">
                <a16:creationId xmlns:a16="http://schemas.microsoft.com/office/drawing/2014/main" id="{7C3024BA-E5CA-8B72-C79B-E3DA76712439}"/>
              </a:ext>
            </a:extLst>
          </p:cNvPr>
          <p:cNvSpPr/>
          <p:nvPr/>
        </p:nvSpPr>
        <p:spPr>
          <a:xfrm>
            <a:off x="7321904" y="3547800"/>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3" name="Google Shape;81;p14">
            <a:extLst>
              <a:ext uri="{FF2B5EF4-FFF2-40B4-BE49-F238E27FC236}">
                <a16:creationId xmlns:a16="http://schemas.microsoft.com/office/drawing/2014/main" id="{66CCDE04-BB53-94CA-90D7-2B07FE24F557}"/>
              </a:ext>
            </a:extLst>
          </p:cNvPr>
          <p:cNvSpPr/>
          <p:nvPr/>
        </p:nvSpPr>
        <p:spPr>
          <a:xfrm>
            <a:off x="6460123" y="409045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4" name="Google Shape;84;p14">
            <a:extLst>
              <a:ext uri="{FF2B5EF4-FFF2-40B4-BE49-F238E27FC236}">
                <a16:creationId xmlns:a16="http://schemas.microsoft.com/office/drawing/2014/main" id="{93B99E51-3215-336B-66A6-45D6F7FAB747}"/>
              </a:ext>
            </a:extLst>
          </p:cNvPr>
          <p:cNvSpPr/>
          <p:nvPr/>
        </p:nvSpPr>
        <p:spPr>
          <a:xfrm>
            <a:off x="7321904" y="4122606"/>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5" name="Google Shape;81;p14">
            <a:extLst>
              <a:ext uri="{FF2B5EF4-FFF2-40B4-BE49-F238E27FC236}">
                <a16:creationId xmlns:a16="http://schemas.microsoft.com/office/drawing/2014/main" id="{1B7A35A0-4DEA-CB0E-32AB-A6ABABC94331}"/>
              </a:ext>
            </a:extLst>
          </p:cNvPr>
          <p:cNvSpPr/>
          <p:nvPr/>
        </p:nvSpPr>
        <p:spPr>
          <a:xfrm>
            <a:off x="5555824" y="3515649"/>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6" name="Google Shape;81;p14">
            <a:extLst>
              <a:ext uri="{FF2B5EF4-FFF2-40B4-BE49-F238E27FC236}">
                <a16:creationId xmlns:a16="http://schemas.microsoft.com/office/drawing/2014/main" id="{822DE815-9D55-B123-98F8-EFCDC3D30029}"/>
              </a:ext>
            </a:extLst>
          </p:cNvPr>
          <p:cNvSpPr/>
          <p:nvPr/>
        </p:nvSpPr>
        <p:spPr>
          <a:xfrm>
            <a:off x="5555824" y="4090455"/>
            <a:ext cx="765900" cy="526800"/>
          </a:xfrm>
          <a:prstGeom prst="foldedCorner">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7" name="Google Shape;84;p14">
            <a:extLst>
              <a:ext uri="{FF2B5EF4-FFF2-40B4-BE49-F238E27FC236}">
                <a16:creationId xmlns:a16="http://schemas.microsoft.com/office/drawing/2014/main" id="{1049B563-1BCD-DF1B-16E7-ACFE64D7371D}"/>
              </a:ext>
            </a:extLst>
          </p:cNvPr>
          <p:cNvSpPr/>
          <p:nvPr/>
        </p:nvSpPr>
        <p:spPr>
          <a:xfrm>
            <a:off x="8183685" y="3515649"/>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8" name="Google Shape;84;p14">
            <a:extLst>
              <a:ext uri="{FF2B5EF4-FFF2-40B4-BE49-F238E27FC236}">
                <a16:creationId xmlns:a16="http://schemas.microsoft.com/office/drawing/2014/main" id="{D84A238B-217F-D06A-482B-AA69504978E5}"/>
              </a:ext>
            </a:extLst>
          </p:cNvPr>
          <p:cNvSpPr/>
          <p:nvPr/>
        </p:nvSpPr>
        <p:spPr>
          <a:xfrm>
            <a:off x="8183685" y="4090455"/>
            <a:ext cx="765900" cy="526800"/>
          </a:xfrm>
          <a:prstGeom prst="foldedCorner">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latin typeface="+mn-lt"/>
              </a:rPr>
              <a:t>Activité</a:t>
            </a:r>
          </a:p>
        </p:txBody>
      </p:sp>
      <p:sp>
        <p:nvSpPr>
          <p:cNvPr id="39" name="Rectangle 38">
            <a:extLst>
              <a:ext uri="{FF2B5EF4-FFF2-40B4-BE49-F238E27FC236}">
                <a16:creationId xmlns:a16="http://schemas.microsoft.com/office/drawing/2014/main" id="{8D30BFBC-50FE-25CC-ADA1-DF30AC693D2B}"/>
              </a:ext>
            </a:extLst>
          </p:cNvPr>
          <p:cNvSpPr/>
          <p:nvPr/>
        </p:nvSpPr>
        <p:spPr>
          <a:xfrm>
            <a:off x="2709720" y="1837111"/>
            <a:ext cx="1753383" cy="1238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2EFE5544-2B60-66DE-7700-BB4327388265}"/>
              </a:ext>
            </a:extLst>
          </p:cNvPr>
          <p:cNvSpPr/>
          <p:nvPr/>
        </p:nvSpPr>
        <p:spPr>
          <a:xfrm>
            <a:off x="6382361" y="1837111"/>
            <a:ext cx="1753383" cy="1238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48C960EF-BC8A-001C-FE3D-2BABEEB68068}"/>
              </a:ext>
            </a:extLst>
          </p:cNvPr>
          <p:cNvSpPr/>
          <p:nvPr/>
        </p:nvSpPr>
        <p:spPr>
          <a:xfrm>
            <a:off x="2721095" y="3426905"/>
            <a:ext cx="1753383" cy="663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5CE3EDB3-68B9-6392-B696-4562716525EC}"/>
              </a:ext>
            </a:extLst>
          </p:cNvPr>
          <p:cNvSpPr/>
          <p:nvPr/>
        </p:nvSpPr>
        <p:spPr>
          <a:xfrm>
            <a:off x="6382361" y="4054231"/>
            <a:ext cx="1753383" cy="6635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14031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3"/>
          <a:stretch>
            <a:fillRect/>
          </a:stretch>
        </p:blipFill>
        <p:spPr>
          <a:xfrm>
            <a:off x="4572000" y="0"/>
            <a:ext cx="3672644" cy="438827"/>
          </a:xfrm>
          <a:prstGeom prst="rect">
            <a:avLst/>
          </a:prstGeom>
        </p:spPr>
      </p:pic>
      <p:sp>
        <p:nvSpPr>
          <p:cNvPr id="3" name="Google Shape;367;p41">
            <a:extLst>
              <a:ext uri="{FF2B5EF4-FFF2-40B4-BE49-F238E27FC236}">
                <a16:creationId xmlns:a16="http://schemas.microsoft.com/office/drawing/2014/main" id="{02A950B5-3F6D-E547-ABFE-95A31A5A47C3}"/>
              </a:ext>
            </a:extLst>
          </p:cNvPr>
          <p:cNvSpPr txBox="1"/>
          <p:nvPr/>
        </p:nvSpPr>
        <p:spPr>
          <a:xfrm>
            <a:off x="947855" y="2460240"/>
            <a:ext cx="7654846" cy="23462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dirty="0">
                <a:latin typeface="+mn-lt"/>
              </a:rPr>
              <a:t>Scénarios </a:t>
            </a:r>
            <a:r>
              <a:rPr lang="fr-FR" sz="1600" dirty="0">
                <a:latin typeface="+mn-lt"/>
              </a:rPr>
              <a:t>:</a:t>
            </a:r>
          </a:p>
          <a:p>
            <a:pPr marL="285750" lvl="0" indent="-285750" algn="l" rtl="0">
              <a:spcBef>
                <a:spcPts val="0"/>
              </a:spcBef>
              <a:spcAft>
                <a:spcPts val="0"/>
              </a:spcAft>
              <a:buFont typeface="Arial" panose="020B0604020202020204" pitchFamily="34" charset="0"/>
              <a:buChar char="•"/>
            </a:pPr>
            <a:r>
              <a:rPr lang="fr-FR" sz="1600" dirty="0">
                <a:latin typeface="+mn-lt"/>
              </a:rPr>
              <a:t>Éléments de coût ayant entièrement contribué à l'activité analysée uniquement</a:t>
            </a:r>
          </a:p>
          <a:p>
            <a:pPr marL="285750" lvl="0" indent="-285750" algn="l" rtl="0">
              <a:spcBef>
                <a:spcPts val="0"/>
              </a:spcBef>
              <a:spcAft>
                <a:spcPts val="0"/>
              </a:spcAft>
              <a:buFont typeface="Arial" panose="020B0604020202020204" pitchFamily="34" charset="0"/>
              <a:buChar char="•"/>
            </a:pPr>
            <a:r>
              <a:rPr lang="fr-FR" sz="1600" dirty="0">
                <a:latin typeface="+mn-lt"/>
              </a:rPr>
              <a:t>Éléments de coût qui n'ont pas été utilisés pour l'activité analysée</a:t>
            </a:r>
          </a:p>
          <a:p>
            <a:pPr marL="285750" lvl="0" indent="-285750" algn="l" rtl="0">
              <a:spcBef>
                <a:spcPts val="0"/>
              </a:spcBef>
              <a:spcAft>
                <a:spcPts val="0"/>
              </a:spcAft>
              <a:buFont typeface="Arial" panose="020B0604020202020204" pitchFamily="34" charset="0"/>
              <a:buChar char="•"/>
            </a:pPr>
            <a:r>
              <a:rPr lang="fr-FR" sz="1600" dirty="0">
                <a:latin typeface="+mn-lt"/>
              </a:rPr>
              <a:t>Éléments de coût ayant contribué à plusieurs activités</a:t>
            </a:r>
          </a:p>
          <a:p>
            <a:pPr marL="628650" lvl="1" indent="-285750">
              <a:spcBef>
                <a:spcPts val="0"/>
              </a:spcBef>
              <a:spcAft>
                <a:spcPts val="0"/>
              </a:spcAft>
              <a:buFont typeface="Courier New" panose="02070309020205020404" pitchFamily="49" charset="0"/>
              <a:buChar char="o"/>
            </a:pPr>
            <a:r>
              <a:rPr lang="fr-FR" sz="1600" dirty="0">
                <a:latin typeface="+mn-lt"/>
              </a:rPr>
              <a:t>Nombre de clients pour cette activité / nombre total de clients dans le projet</a:t>
            </a:r>
          </a:p>
          <a:p>
            <a:pPr marL="628650" lvl="1" indent="-285750">
              <a:spcBef>
                <a:spcPts val="0"/>
              </a:spcBef>
              <a:spcAft>
                <a:spcPts val="0"/>
              </a:spcAft>
              <a:buFont typeface="Courier New" panose="02070309020205020404" pitchFamily="49" charset="0"/>
              <a:buChar char="o"/>
            </a:pPr>
            <a:r>
              <a:rPr lang="fr-FR" sz="1600" dirty="0">
                <a:latin typeface="+mn-lt"/>
              </a:rPr>
              <a:t>Nombre d'employés pour cette activité / nombre total d'employés dans le projet</a:t>
            </a:r>
          </a:p>
          <a:p>
            <a:pPr marL="628650" lvl="1" indent="-285750">
              <a:spcBef>
                <a:spcPts val="0"/>
              </a:spcBef>
              <a:spcAft>
                <a:spcPts val="0"/>
              </a:spcAft>
              <a:buFont typeface="Courier New" panose="02070309020205020404" pitchFamily="49" charset="0"/>
              <a:buChar char="o"/>
            </a:pPr>
            <a:r>
              <a:rPr lang="fr-FR" sz="1600" dirty="0">
                <a:latin typeface="+mn-lt"/>
              </a:rPr>
              <a:t>Montant (unités ou dollars) des matériaux achetés pour cette activité / montant total des matériaux achetés dans le projet</a:t>
            </a:r>
          </a:p>
          <a:p>
            <a:pPr marL="628650" lvl="1" indent="-285750">
              <a:spcBef>
                <a:spcPts val="0"/>
              </a:spcBef>
              <a:spcAft>
                <a:spcPts val="0"/>
              </a:spcAft>
              <a:buFont typeface="Courier New" panose="02070309020205020404" pitchFamily="49" charset="0"/>
              <a:buChar char="o"/>
            </a:pPr>
            <a:r>
              <a:rPr lang="fr-FR" sz="1600" dirty="0">
                <a:latin typeface="+mn-lt"/>
              </a:rPr>
              <a:t>Temps consacré à cette activité par le membre du personnel / temps total consacré au projet par le membre du personnel</a:t>
            </a:r>
          </a:p>
        </p:txBody>
      </p:sp>
      <p:pic>
        <p:nvPicPr>
          <p:cNvPr id="7" name="Google Shape;376;p42">
            <a:extLst>
              <a:ext uri="{FF2B5EF4-FFF2-40B4-BE49-F238E27FC236}">
                <a16:creationId xmlns:a16="http://schemas.microsoft.com/office/drawing/2014/main" id="{2CD6F653-AEE7-4047-205D-9F276F2479A0}"/>
              </a:ext>
            </a:extLst>
          </p:cNvPr>
          <p:cNvPicPr preferRelativeResize="0"/>
          <p:nvPr/>
        </p:nvPicPr>
        <p:blipFill rotWithShape="1">
          <a:blip r:embed="rId4">
            <a:alphaModFix/>
          </a:blip>
          <a:srcRect l="15283" t="53340" r="9204"/>
          <a:stretch/>
        </p:blipFill>
        <p:spPr>
          <a:xfrm>
            <a:off x="648746" y="445440"/>
            <a:ext cx="6904601" cy="2014800"/>
          </a:xfrm>
          <a:prstGeom prst="rect">
            <a:avLst/>
          </a:prstGeom>
          <a:noFill/>
          <a:ln>
            <a:noFill/>
          </a:ln>
        </p:spPr>
      </p:pic>
      <p:sp>
        <p:nvSpPr>
          <p:cNvPr id="2" name="Rectangle: Rounded Corners 1">
            <a:extLst>
              <a:ext uri="{FF2B5EF4-FFF2-40B4-BE49-F238E27FC236}">
                <a16:creationId xmlns:a16="http://schemas.microsoft.com/office/drawing/2014/main" id="{BEE5A27F-5D68-EAE9-7C7B-E9A1713833A0}"/>
              </a:ext>
            </a:extLst>
          </p:cNvPr>
          <p:cNvSpPr/>
          <p:nvPr/>
        </p:nvSpPr>
        <p:spPr>
          <a:xfrm>
            <a:off x="7490565" y="2212418"/>
            <a:ext cx="1653435" cy="50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solidFill>
                <a:hlinkClick r:id="rId5">
                  <a:extLst>
                    <a:ext uri="{A12FA001-AC4F-418D-AE19-62706E023703}">
                      <ahyp:hlinkClr xmlns:ahyp="http://schemas.microsoft.com/office/drawing/2018/hyperlinkcolor" val="tx"/>
                    </a:ext>
                  </a:extLst>
                </a:hlinkClick>
              </a:rPr>
              <a:t>YouTube Video</a:t>
            </a:r>
            <a:endParaRPr lang="en-US" b="1" dirty="0">
              <a:solidFill>
                <a:schemeClr val="accent4"/>
              </a:solidFill>
            </a:endParaRPr>
          </a:p>
        </p:txBody>
      </p:sp>
    </p:spTree>
    <p:extLst>
      <p:ext uri="{BB962C8B-B14F-4D97-AF65-F5344CB8AC3E}">
        <p14:creationId xmlns:p14="http://schemas.microsoft.com/office/powerpoint/2010/main" val="265829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981D-457D-1CF8-4F5E-6733A70DCD34}"/>
              </a:ext>
            </a:extLst>
          </p:cNvPr>
          <p:cNvSpPr>
            <a:spLocks noGrp="1"/>
          </p:cNvSpPr>
          <p:nvPr>
            <p:ph type="title"/>
          </p:nvPr>
        </p:nvSpPr>
        <p:spPr>
          <a:xfrm>
            <a:off x="530353" y="417599"/>
            <a:ext cx="6434118" cy="2964427"/>
          </a:xfrm>
        </p:spPr>
        <p:txBody>
          <a:bodyPr/>
          <a:lstStyle/>
          <a:p>
            <a:r>
              <a:rPr lang="fr-FR" dirty="0"/>
              <a:t>En tant que gestionnaires de fonds limités, on a la responsabilité d'apporter le changement le plus positif dans la vie du plus grand nombre de personnes dans le besoin.</a:t>
            </a:r>
          </a:p>
        </p:txBody>
      </p:sp>
      <p:sp>
        <p:nvSpPr>
          <p:cNvPr id="3" name="Content Placeholder 2">
            <a:extLst>
              <a:ext uri="{FF2B5EF4-FFF2-40B4-BE49-F238E27FC236}">
                <a16:creationId xmlns:a16="http://schemas.microsoft.com/office/drawing/2014/main" id="{CBB5496A-5AA1-B422-487A-A2373CB8290E}"/>
              </a:ext>
            </a:extLst>
          </p:cNvPr>
          <p:cNvSpPr>
            <a:spLocks noGrp="1"/>
          </p:cNvSpPr>
          <p:nvPr>
            <p:ph sz="half" idx="1"/>
          </p:nvPr>
        </p:nvSpPr>
        <p:spPr>
          <a:xfrm>
            <a:off x="530351" y="3382026"/>
            <a:ext cx="5745189" cy="1652829"/>
          </a:xfrm>
        </p:spPr>
        <p:txBody>
          <a:bodyPr/>
          <a:lstStyle/>
          <a:p>
            <a:pPr marL="0" indent="0">
              <a:buNone/>
            </a:pPr>
            <a:r>
              <a:rPr lang="fr-FR" dirty="0"/>
              <a:t>On peut prendre de meilleures décisions sur </a:t>
            </a:r>
            <a:r>
              <a:rPr lang="fr-FR" i="1" dirty="0"/>
              <a:t>quelle</a:t>
            </a:r>
            <a:r>
              <a:rPr lang="fr-FR" dirty="0"/>
              <a:t> activité à mettre en œuvre et </a:t>
            </a:r>
            <a:r>
              <a:rPr lang="fr-FR" i="1" dirty="0"/>
              <a:t>comment</a:t>
            </a:r>
            <a:r>
              <a:rPr lang="fr-FR" dirty="0"/>
              <a:t> la mettre en œuvre, en fonction de l'équité, des besoins des clients, de l'efficacité, de l'efficience et de la qualité.</a:t>
            </a:r>
          </a:p>
        </p:txBody>
      </p:sp>
      <p:pic>
        <p:nvPicPr>
          <p:cNvPr id="7" name="Picture 6">
            <a:extLst>
              <a:ext uri="{FF2B5EF4-FFF2-40B4-BE49-F238E27FC236}">
                <a16:creationId xmlns:a16="http://schemas.microsoft.com/office/drawing/2014/main" id="{D0DDDA0E-BE01-35FD-25E4-ABA457EC0C24}"/>
              </a:ext>
            </a:extLst>
          </p:cNvPr>
          <p:cNvPicPr>
            <a:picLocks noChangeAspect="1"/>
          </p:cNvPicPr>
          <p:nvPr/>
        </p:nvPicPr>
        <p:blipFill>
          <a:blip r:embed="rId2"/>
          <a:stretch>
            <a:fillRect/>
          </a:stretch>
        </p:blipFill>
        <p:spPr>
          <a:xfrm>
            <a:off x="4572000" y="0"/>
            <a:ext cx="3672644" cy="438827"/>
          </a:xfrm>
          <a:prstGeom prst="rect">
            <a:avLst/>
          </a:prstGeom>
        </p:spPr>
      </p:pic>
      <p:pic>
        <p:nvPicPr>
          <p:cNvPr id="5" name="Google Shape;384;p43">
            <a:extLst>
              <a:ext uri="{FF2B5EF4-FFF2-40B4-BE49-F238E27FC236}">
                <a16:creationId xmlns:a16="http://schemas.microsoft.com/office/drawing/2014/main" id="{6C881E21-226A-BA0D-8E0D-57C7B1A2E6FD}"/>
              </a:ext>
            </a:extLst>
          </p:cNvPr>
          <p:cNvPicPr preferRelativeResize="0">
            <a:picLocks noGrp="1"/>
          </p:cNvPicPr>
          <p:nvPr>
            <p:ph sz="half" idx="10"/>
          </p:nvPr>
        </p:nvPicPr>
        <p:blipFill rotWithShape="1">
          <a:blip r:embed="rId3">
            <a:alphaModFix/>
          </a:blip>
          <a:srcRect l="18598" r="50887"/>
          <a:stretch/>
        </p:blipFill>
        <p:spPr>
          <a:xfrm>
            <a:off x="7070373" y="612300"/>
            <a:ext cx="2073628" cy="4531200"/>
          </a:xfrm>
          <a:prstGeom prst="rect">
            <a:avLst/>
          </a:prstGeom>
          <a:noFill/>
          <a:ln>
            <a:noFill/>
          </a:ln>
        </p:spPr>
      </p:pic>
    </p:spTree>
    <p:extLst>
      <p:ext uri="{BB962C8B-B14F-4D97-AF65-F5344CB8AC3E}">
        <p14:creationId xmlns:p14="http://schemas.microsoft.com/office/powerpoint/2010/main" val="291389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32D3-A347-F751-6A4C-4539CEB9A44F}"/>
              </a:ext>
            </a:extLst>
          </p:cNvPr>
          <p:cNvSpPr>
            <a:spLocks noGrp="1"/>
          </p:cNvSpPr>
          <p:nvPr>
            <p:ph type="ctrTitle"/>
          </p:nvPr>
        </p:nvSpPr>
        <p:spPr>
          <a:xfrm>
            <a:off x="751562" y="2084832"/>
            <a:ext cx="7640878" cy="1121664"/>
          </a:xfrm>
        </p:spPr>
        <p:txBody>
          <a:bodyPr/>
          <a:lstStyle/>
          <a:p>
            <a:r>
              <a:rPr lang="fr-FR" dirty="0"/>
              <a:t>Outil d’analyse de coût-efficience : Dioptra</a:t>
            </a:r>
          </a:p>
        </p:txBody>
      </p:sp>
      <p:pic>
        <p:nvPicPr>
          <p:cNvPr id="3" name="Picture 2">
            <a:extLst>
              <a:ext uri="{FF2B5EF4-FFF2-40B4-BE49-F238E27FC236}">
                <a16:creationId xmlns:a16="http://schemas.microsoft.com/office/drawing/2014/main" id="{89E36B5C-8C33-37DC-25C1-C59F91115410}"/>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23840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C7A5-D1CB-B549-8FCF-10B5444DA51F}"/>
              </a:ext>
            </a:extLst>
          </p:cNvPr>
          <p:cNvSpPr>
            <a:spLocks noGrp="1"/>
          </p:cNvSpPr>
          <p:nvPr>
            <p:ph type="title"/>
          </p:nvPr>
        </p:nvSpPr>
        <p:spPr>
          <a:xfrm>
            <a:off x="529199" y="417600"/>
            <a:ext cx="8038603" cy="626255"/>
          </a:xfrm>
        </p:spPr>
        <p:txBody>
          <a:bodyPr/>
          <a:lstStyle/>
          <a:p>
            <a:r>
              <a:rPr lang="fr-FR" dirty="0"/>
              <a:t>Comment une activité est-elle financée ?</a:t>
            </a:r>
          </a:p>
        </p:txBody>
      </p:sp>
      <p:pic>
        <p:nvPicPr>
          <p:cNvPr id="4" name="Picture 3">
            <a:extLst>
              <a:ext uri="{FF2B5EF4-FFF2-40B4-BE49-F238E27FC236}">
                <a16:creationId xmlns:a16="http://schemas.microsoft.com/office/drawing/2014/main" id="{616B1C4C-C6F7-3A02-B8A3-F6F352E25D93}"/>
              </a:ext>
            </a:extLst>
          </p:cNvPr>
          <p:cNvPicPr>
            <a:picLocks noChangeAspect="1"/>
          </p:cNvPicPr>
          <p:nvPr/>
        </p:nvPicPr>
        <p:blipFill>
          <a:blip r:embed="rId2"/>
          <a:stretch>
            <a:fillRect/>
          </a:stretch>
        </p:blipFill>
        <p:spPr>
          <a:xfrm>
            <a:off x="4572000" y="0"/>
            <a:ext cx="3672644" cy="438827"/>
          </a:xfrm>
          <a:prstGeom prst="rect">
            <a:avLst/>
          </a:prstGeom>
        </p:spPr>
      </p:pic>
      <p:sp>
        <p:nvSpPr>
          <p:cNvPr id="5" name="Google Shape;126;p17">
            <a:extLst>
              <a:ext uri="{FF2B5EF4-FFF2-40B4-BE49-F238E27FC236}">
                <a16:creationId xmlns:a16="http://schemas.microsoft.com/office/drawing/2014/main" id="{EAABC9EA-E7CA-B6F8-4894-679A410EBCCF}"/>
              </a:ext>
            </a:extLst>
          </p:cNvPr>
          <p:cNvSpPr/>
          <p:nvPr/>
        </p:nvSpPr>
        <p:spPr>
          <a:xfrm>
            <a:off x="332850" y="1312675"/>
            <a:ext cx="7259100" cy="3666000"/>
          </a:xfrm>
          <a:prstGeom prst="rect">
            <a:avLst/>
          </a:prstGeom>
          <a:solidFill>
            <a:srgbClr val="C9DAF8"/>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400" b="1" dirty="0">
                <a:latin typeface="+mn-lt"/>
              </a:rPr>
              <a:t>Subvention: ABC123</a:t>
            </a:r>
          </a:p>
        </p:txBody>
      </p:sp>
      <p:sp>
        <p:nvSpPr>
          <p:cNvPr id="6" name="Google Shape;127;p17">
            <a:extLst>
              <a:ext uri="{FF2B5EF4-FFF2-40B4-BE49-F238E27FC236}">
                <a16:creationId xmlns:a16="http://schemas.microsoft.com/office/drawing/2014/main" id="{F40569C5-351B-AF08-CC1D-D29DC0CA2A07}"/>
              </a:ext>
            </a:extLst>
          </p:cNvPr>
          <p:cNvSpPr/>
          <p:nvPr/>
        </p:nvSpPr>
        <p:spPr>
          <a:xfrm>
            <a:off x="484950" y="1778149"/>
            <a:ext cx="6954900" cy="19677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sz="1400" b="1" dirty="0">
                <a:latin typeface="+mn-lt"/>
              </a:rPr>
              <a:t>Coûts directs du projet</a:t>
            </a:r>
            <a:r>
              <a:rPr lang="fr-FR" sz="1400" dirty="0">
                <a:latin typeface="+mn-lt"/>
              </a:rPr>
              <a:t> (« Programme »)</a:t>
            </a:r>
          </a:p>
        </p:txBody>
      </p:sp>
      <p:sp>
        <p:nvSpPr>
          <p:cNvPr id="7" name="Google Shape;128;p17">
            <a:extLst>
              <a:ext uri="{FF2B5EF4-FFF2-40B4-BE49-F238E27FC236}">
                <a16:creationId xmlns:a16="http://schemas.microsoft.com/office/drawing/2014/main" id="{5411B0D1-6EC7-2354-3564-FAE4353601DD}"/>
              </a:ext>
            </a:extLst>
          </p:cNvPr>
          <p:cNvSpPr/>
          <p:nvPr/>
        </p:nvSpPr>
        <p:spPr>
          <a:xfrm>
            <a:off x="484950" y="3832450"/>
            <a:ext cx="6954900" cy="6171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400" b="1" dirty="0">
                <a:latin typeface="+mn-lt"/>
              </a:rPr>
              <a:t>Coûts directs partagés </a:t>
            </a:r>
            <a:r>
              <a:rPr lang="fr-FR" sz="1400" dirty="0">
                <a:latin typeface="+mn-lt"/>
              </a:rPr>
              <a:t>(« Support »)</a:t>
            </a:r>
          </a:p>
        </p:txBody>
      </p:sp>
      <p:sp>
        <p:nvSpPr>
          <p:cNvPr id="8" name="Google Shape;129;p17">
            <a:extLst>
              <a:ext uri="{FF2B5EF4-FFF2-40B4-BE49-F238E27FC236}">
                <a16:creationId xmlns:a16="http://schemas.microsoft.com/office/drawing/2014/main" id="{69392FAF-CA37-42C1-6EC6-E50E41F62617}"/>
              </a:ext>
            </a:extLst>
          </p:cNvPr>
          <p:cNvSpPr/>
          <p:nvPr/>
        </p:nvSpPr>
        <p:spPr>
          <a:xfrm>
            <a:off x="659500" y="2169175"/>
            <a:ext cx="3205200" cy="1453500"/>
          </a:xfrm>
          <a:prstGeom prst="rect">
            <a:avLst/>
          </a:prstGeom>
          <a:noFill/>
          <a:ln w="19050" cap="flat" cmpd="sng">
            <a:solidFill>
              <a:srgbClr val="595959"/>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400" dirty="0">
                <a:latin typeface="+mn-lt"/>
              </a:rPr>
              <a:t>Secteur: Santé</a:t>
            </a:r>
          </a:p>
        </p:txBody>
      </p:sp>
      <p:sp>
        <p:nvSpPr>
          <p:cNvPr id="9" name="Google Shape;130;p17">
            <a:extLst>
              <a:ext uri="{FF2B5EF4-FFF2-40B4-BE49-F238E27FC236}">
                <a16:creationId xmlns:a16="http://schemas.microsoft.com/office/drawing/2014/main" id="{CB2D6DAB-F186-93F0-0A81-EB5C0104D092}"/>
              </a:ext>
            </a:extLst>
          </p:cNvPr>
          <p:cNvSpPr/>
          <p:nvPr/>
        </p:nvSpPr>
        <p:spPr>
          <a:xfrm>
            <a:off x="4060125" y="2169175"/>
            <a:ext cx="3205200" cy="1453500"/>
          </a:xfrm>
          <a:prstGeom prst="rect">
            <a:avLst/>
          </a:prstGeom>
          <a:noFill/>
          <a:ln w="19050" cap="flat" cmpd="sng">
            <a:solidFill>
              <a:srgbClr val="595959"/>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400" dirty="0">
                <a:latin typeface="+mn-lt"/>
              </a:rPr>
              <a:t>Secteur: Bien-être économique</a:t>
            </a:r>
          </a:p>
        </p:txBody>
      </p:sp>
      <p:sp>
        <p:nvSpPr>
          <p:cNvPr id="10" name="Google Shape;131;p17">
            <a:extLst>
              <a:ext uri="{FF2B5EF4-FFF2-40B4-BE49-F238E27FC236}">
                <a16:creationId xmlns:a16="http://schemas.microsoft.com/office/drawing/2014/main" id="{C07570A0-9663-3FE5-4F48-032A86DC8F2D}"/>
              </a:ext>
            </a:extLst>
          </p:cNvPr>
          <p:cNvSpPr/>
          <p:nvPr/>
        </p:nvSpPr>
        <p:spPr>
          <a:xfrm>
            <a:off x="4179813" y="2630063"/>
            <a:ext cx="2965800" cy="3936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400" b="1" u="sng" dirty="0">
                <a:solidFill>
                  <a:schemeClr val="bg1"/>
                </a:solidFill>
                <a:latin typeface="+mn-lt"/>
              </a:rPr>
              <a:t>Activité : Formation professionnelle</a:t>
            </a:r>
          </a:p>
        </p:txBody>
      </p:sp>
      <p:sp>
        <p:nvSpPr>
          <p:cNvPr id="11" name="Google Shape;132;p17">
            <a:extLst>
              <a:ext uri="{FF2B5EF4-FFF2-40B4-BE49-F238E27FC236}">
                <a16:creationId xmlns:a16="http://schemas.microsoft.com/office/drawing/2014/main" id="{C9C13CB3-E2E8-BABE-899D-145BFCA6B587}"/>
              </a:ext>
            </a:extLst>
          </p:cNvPr>
          <p:cNvSpPr/>
          <p:nvPr/>
        </p:nvSpPr>
        <p:spPr>
          <a:xfrm>
            <a:off x="4179816" y="3112288"/>
            <a:ext cx="2965800" cy="393600"/>
          </a:xfrm>
          <a:prstGeom prst="rect">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solidFill>
                  <a:schemeClr val="bg1"/>
                </a:solidFill>
                <a:latin typeface="+mn-lt"/>
              </a:rPr>
              <a:t>Activité : Formation en compétences commerciales</a:t>
            </a:r>
          </a:p>
        </p:txBody>
      </p:sp>
      <p:sp>
        <p:nvSpPr>
          <p:cNvPr id="12" name="Google Shape;133;p17">
            <a:extLst>
              <a:ext uri="{FF2B5EF4-FFF2-40B4-BE49-F238E27FC236}">
                <a16:creationId xmlns:a16="http://schemas.microsoft.com/office/drawing/2014/main" id="{CC8E7695-2C80-1083-3F6A-226285F1BFF3}"/>
              </a:ext>
            </a:extLst>
          </p:cNvPr>
          <p:cNvSpPr/>
          <p:nvPr/>
        </p:nvSpPr>
        <p:spPr>
          <a:xfrm>
            <a:off x="739036" y="2630063"/>
            <a:ext cx="3046126" cy="393600"/>
          </a:xfrm>
          <a:prstGeom prst="rect">
            <a:avLst/>
          </a:prstGeom>
          <a:solidFill>
            <a:srgbClr val="4A86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400" dirty="0">
                <a:solidFill>
                  <a:schemeClr val="bg1"/>
                </a:solidFill>
                <a:latin typeface="+mn-lt"/>
              </a:rPr>
              <a:t>Activité : Traitement de la malnutrition</a:t>
            </a:r>
          </a:p>
        </p:txBody>
      </p:sp>
      <p:sp>
        <p:nvSpPr>
          <p:cNvPr id="13" name="Google Shape;134;p17">
            <a:extLst>
              <a:ext uri="{FF2B5EF4-FFF2-40B4-BE49-F238E27FC236}">
                <a16:creationId xmlns:a16="http://schemas.microsoft.com/office/drawing/2014/main" id="{ED098BBE-5008-9AB8-CBBD-13655A41B33A}"/>
              </a:ext>
            </a:extLst>
          </p:cNvPr>
          <p:cNvSpPr/>
          <p:nvPr/>
        </p:nvSpPr>
        <p:spPr>
          <a:xfrm>
            <a:off x="739036" y="3112288"/>
            <a:ext cx="3046126" cy="3936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400" dirty="0">
                <a:solidFill>
                  <a:schemeClr val="bg1"/>
                </a:solidFill>
                <a:latin typeface="+mn-lt"/>
              </a:rPr>
              <a:t>Activité : Soins de santé primaires</a:t>
            </a:r>
          </a:p>
        </p:txBody>
      </p:sp>
      <p:sp>
        <p:nvSpPr>
          <p:cNvPr id="14" name="Google Shape;135;p17">
            <a:extLst>
              <a:ext uri="{FF2B5EF4-FFF2-40B4-BE49-F238E27FC236}">
                <a16:creationId xmlns:a16="http://schemas.microsoft.com/office/drawing/2014/main" id="{423BD826-8D84-1C66-005A-685BAF49E2CB}"/>
              </a:ext>
            </a:extLst>
          </p:cNvPr>
          <p:cNvSpPr/>
          <p:nvPr/>
        </p:nvSpPr>
        <p:spPr>
          <a:xfrm>
            <a:off x="484950" y="4546425"/>
            <a:ext cx="6954900" cy="2871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400" b="1" dirty="0">
                <a:latin typeface="+mn-lt"/>
              </a:rPr>
              <a:t>Coûts indirects </a:t>
            </a:r>
            <a:r>
              <a:rPr lang="fr-FR" sz="1400" dirty="0">
                <a:latin typeface="+mn-lt"/>
              </a:rPr>
              <a:t>(« ICR »)</a:t>
            </a:r>
          </a:p>
        </p:txBody>
      </p:sp>
      <p:sp>
        <p:nvSpPr>
          <p:cNvPr id="15" name="Google Shape;136;p17">
            <a:extLst>
              <a:ext uri="{FF2B5EF4-FFF2-40B4-BE49-F238E27FC236}">
                <a16:creationId xmlns:a16="http://schemas.microsoft.com/office/drawing/2014/main" id="{8EA4B875-132F-3C96-6E9A-580869DAD9BC}"/>
              </a:ext>
            </a:extLst>
          </p:cNvPr>
          <p:cNvSpPr/>
          <p:nvPr/>
        </p:nvSpPr>
        <p:spPr>
          <a:xfrm>
            <a:off x="5349674" y="3888275"/>
            <a:ext cx="1745700" cy="231900"/>
          </a:xfrm>
          <a:prstGeom prst="rect">
            <a:avLst/>
          </a:prstGeom>
          <a:solidFill>
            <a:srgbClr val="4A86E8"/>
          </a:solidFill>
          <a:ln w="28575" cap="flat" cmpd="sng">
            <a:solidFill>
              <a:schemeClr val="tx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lang="fr-FR" sz="1400" b="1" dirty="0">
              <a:latin typeface="+mn-lt"/>
            </a:endParaRPr>
          </a:p>
        </p:txBody>
      </p:sp>
      <p:sp>
        <p:nvSpPr>
          <p:cNvPr id="16" name="Google Shape;137;p17">
            <a:extLst>
              <a:ext uri="{FF2B5EF4-FFF2-40B4-BE49-F238E27FC236}">
                <a16:creationId xmlns:a16="http://schemas.microsoft.com/office/drawing/2014/main" id="{00017C3E-4D3D-0A27-6DCC-A76B06C0F691}"/>
              </a:ext>
            </a:extLst>
          </p:cNvPr>
          <p:cNvSpPr/>
          <p:nvPr/>
        </p:nvSpPr>
        <p:spPr>
          <a:xfrm>
            <a:off x="5349676" y="4172104"/>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fr-FR" sz="1400" dirty="0">
              <a:latin typeface="+mn-lt"/>
            </a:endParaRPr>
          </a:p>
        </p:txBody>
      </p:sp>
      <p:sp>
        <p:nvSpPr>
          <p:cNvPr id="17" name="Google Shape;138;p17">
            <a:extLst>
              <a:ext uri="{FF2B5EF4-FFF2-40B4-BE49-F238E27FC236}">
                <a16:creationId xmlns:a16="http://schemas.microsoft.com/office/drawing/2014/main" id="{2127FFC7-057C-3E47-BEF6-AA9E6D2492E7}"/>
              </a:ext>
            </a:extLst>
          </p:cNvPr>
          <p:cNvSpPr/>
          <p:nvPr/>
        </p:nvSpPr>
        <p:spPr>
          <a:xfrm>
            <a:off x="3348162" y="3888275"/>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fr-FR" sz="1400" dirty="0">
              <a:latin typeface="+mn-lt"/>
            </a:endParaRPr>
          </a:p>
        </p:txBody>
      </p:sp>
      <p:sp>
        <p:nvSpPr>
          <p:cNvPr id="18" name="Google Shape;139;p17">
            <a:extLst>
              <a:ext uri="{FF2B5EF4-FFF2-40B4-BE49-F238E27FC236}">
                <a16:creationId xmlns:a16="http://schemas.microsoft.com/office/drawing/2014/main" id="{75595507-765A-FDDB-7FCF-78410347BFA3}"/>
              </a:ext>
            </a:extLst>
          </p:cNvPr>
          <p:cNvSpPr/>
          <p:nvPr/>
        </p:nvSpPr>
        <p:spPr>
          <a:xfrm>
            <a:off x="3348162" y="4172104"/>
            <a:ext cx="1745700" cy="231900"/>
          </a:xfrm>
          <a:prstGeom prst="rect">
            <a:avLst/>
          </a:prstGeom>
          <a:solidFill>
            <a:srgbClr val="4A86E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fr-FR" sz="1400" dirty="0">
              <a:latin typeface="+mn-lt"/>
            </a:endParaRPr>
          </a:p>
        </p:txBody>
      </p:sp>
      <p:sp>
        <p:nvSpPr>
          <p:cNvPr id="19" name="Google Shape;140;p17">
            <a:extLst>
              <a:ext uri="{FF2B5EF4-FFF2-40B4-BE49-F238E27FC236}">
                <a16:creationId xmlns:a16="http://schemas.microsoft.com/office/drawing/2014/main" id="{F2C8A08D-ADC6-BC83-3506-512B67CD8CB1}"/>
              </a:ext>
            </a:extLst>
          </p:cNvPr>
          <p:cNvSpPr txBox="1"/>
          <p:nvPr/>
        </p:nvSpPr>
        <p:spPr>
          <a:xfrm>
            <a:off x="7591950" y="856427"/>
            <a:ext cx="1552200" cy="41222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solidFill>
                  <a:schemeClr val="bg1"/>
                </a:solidFill>
                <a:latin typeface="+mn-lt"/>
              </a:rPr>
              <a:t>Value for Money: le montant dépensé pour chaque activité doit être proportionnel à sa nature et à ses résultats.</a:t>
            </a:r>
          </a:p>
          <a:p>
            <a:pPr marL="0" lvl="0" indent="0" algn="l" rtl="0">
              <a:spcBef>
                <a:spcPts val="0"/>
              </a:spcBef>
              <a:spcAft>
                <a:spcPts val="0"/>
              </a:spcAft>
              <a:buNone/>
            </a:pPr>
            <a:r>
              <a:rPr lang="fr-FR" sz="1400" b="1" dirty="0">
                <a:solidFill>
                  <a:schemeClr val="bg1"/>
                </a:solidFill>
                <a:latin typeface="+mn-lt"/>
              </a:rPr>
              <a:t>Malnutrition</a:t>
            </a:r>
            <a:r>
              <a:rPr lang="fr-FR" sz="1400" dirty="0">
                <a:solidFill>
                  <a:schemeClr val="bg1"/>
                </a:solidFill>
                <a:latin typeface="+mn-lt"/>
              </a:rPr>
              <a:t> : 100 enfants</a:t>
            </a:r>
          </a:p>
          <a:p>
            <a:pPr marL="0" lvl="0" indent="0" algn="l" rtl="0">
              <a:spcBef>
                <a:spcPts val="0"/>
              </a:spcBef>
              <a:spcAft>
                <a:spcPts val="0"/>
              </a:spcAft>
              <a:buNone/>
            </a:pPr>
            <a:r>
              <a:rPr lang="fr-FR" sz="1400" b="1" dirty="0">
                <a:solidFill>
                  <a:schemeClr val="bg1"/>
                </a:solidFill>
                <a:latin typeface="+mn-lt"/>
              </a:rPr>
              <a:t>Soins de santé primaires </a:t>
            </a:r>
            <a:r>
              <a:rPr lang="fr-FR" sz="1400" dirty="0">
                <a:solidFill>
                  <a:schemeClr val="bg1"/>
                </a:solidFill>
                <a:latin typeface="+mn-lt"/>
              </a:rPr>
              <a:t>: 500 personnes</a:t>
            </a:r>
          </a:p>
          <a:p>
            <a:pPr marL="0" lvl="0" indent="0" algn="l" rtl="0">
              <a:spcBef>
                <a:spcPts val="0"/>
              </a:spcBef>
              <a:spcAft>
                <a:spcPts val="0"/>
              </a:spcAft>
              <a:buNone/>
            </a:pPr>
            <a:r>
              <a:rPr lang="fr-FR" sz="1400" b="1" dirty="0">
                <a:solidFill>
                  <a:schemeClr val="bg1"/>
                </a:solidFill>
                <a:latin typeface="+mn-lt"/>
              </a:rPr>
              <a:t>Professionnelle</a:t>
            </a:r>
            <a:r>
              <a:rPr lang="fr-FR" sz="1400" dirty="0">
                <a:solidFill>
                  <a:schemeClr val="bg1"/>
                </a:solidFill>
                <a:latin typeface="+mn-lt"/>
              </a:rPr>
              <a:t> : 50 personnes</a:t>
            </a:r>
          </a:p>
          <a:p>
            <a:pPr marL="0" lvl="0" indent="0" algn="l" rtl="0">
              <a:spcBef>
                <a:spcPts val="0"/>
              </a:spcBef>
              <a:spcAft>
                <a:spcPts val="0"/>
              </a:spcAft>
              <a:buNone/>
            </a:pPr>
            <a:r>
              <a:rPr lang="fr-FR" sz="1400" b="1" dirty="0">
                <a:solidFill>
                  <a:schemeClr val="bg1"/>
                </a:solidFill>
                <a:latin typeface="+mn-lt"/>
              </a:rPr>
              <a:t>Compétences commerciales </a:t>
            </a:r>
            <a:r>
              <a:rPr lang="fr-FR" sz="1400" dirty="0">
                <a:solidFill>
                  <a:schemeClr val="bg1"/>
                </a:solidFill>
                <a:latin typeface="+mn-lt"/>
              </a:rPr>
              <a:t>: 1000 personnes</a:t>
            </a:r>
          </a:p>
        </p:txBody>
      </p:sp>
    </p:spTree>
    <p:extLst>
      <p:ext uri="{BB962C8B-B14F-4D97-AF65-F5344CB8AC3E}">
        <p14:creationId xmlns:p14="http://schemas.microsoft.com/office/powerpoint/2010/main" val="77353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32;p37">
            <a:extLst>
              <a:ext uri="{FF2B5EF4-FFF2-40B4-BE49-F238E27FC236}">
                <a16:creationId xmlns:a16="http://schemas.microsoft.com/office/drawing/2014/main" id="{31AE9365-B7BE-8FD6-F3A8-517A228F4804}"/>
              </a:ext>
            </a:extLst>
          </p:cNvPr>
          <p:cNvPicPr preferRelativeResize="0"/>
          <p:nvPr/>
        </p:nvPicPr>
        <p:blipFill>
          <a:blip r:embed="rId2">
            <a:alphaModFix/>
          </a:blip>
          <a:stretch>
            <a:fillRect/>
          </a:stretch>
        </p:blipFill>
        <p:spPr>
          <a:xfrm>
            <a:off x="141800" y="73675"/>
            <a:ext cx="7575976" cy="1659975"/>
          </a:xfrm>
          <a:prstGeom prst="rect">
            <a:avLst/>
          </a:prstGeom>
          <a:noFill/>
          <a:ln>
            <a:noFill/>
          </a:ln>
        </p:spPr>
      </p:pic>
      <p:pic>
        <p:nvPicPr>
          <p:cNvPr id="3" name="Google Shape;333;p37">
            <a:extLst>
              <a:ext uri="{FF2B5EF4-FFF2-40B4-BE49-F238E27FC236}">
                <a16:creationId xmlns:a16="http://schemas.microsoft.com/office/drawing/2014/main" id="{B97450BC-7830-DA67-D725-8219FB96CB28}"/>
              </a:ext>
            </a:extLst>
          </p:cNvPr>
          <p:cNvPicPr preferRelativeResize="0"/>
          <p:nvPr/>
        </p:nvPicPr>
        <p:blipFill>
          <a:blip r:embed="rId3">
            <a:alphaModFix/>
          </a:blip>
          <a:stretch>
            <a:fillRect/>
          </a:stretch>
        </p:blipFill>
        <p:spPr>
          <a:xfrm>
            <a:off x="218000" y="1679500"/>
            <a:ext cx="7326949" cy="3464000"/>
          </a:xfrm>
          <a:prstGeom prst="rect">
            <a:avLst/>
          </a:prstGeom>
          <a:noFill/>
          <a:ln>
            <a:noFill/>
          </a:ln>
        </p:spPr>
      </p:pic>
      <p:sp>
        <p:nvSpPr>
          <p:cNvPr id="5" name="Google Shape;334;p37">
            <a:extLst>
              <a:ext uri="{FF2B5EF4-FFF2-40B4-BE49-F238E27FC236}">
                <a16:creationId xmlns:a16="http://schemas.microsoft.com/office/drawing/2014/main" id="{BC18C680-89D6-FE8C-1003-B30BD1E6B735}"/>
              </a:ext>
            </a:extLst>
          </p:cNvPr>
          <p:cNvSpPr/>
          <p:nvPr/>
        </p:nvSpPr>
        <p:spPr>
          <a:xfrm>
            <a:off x="6338170" y="228600"/>
            <a:ext cx="2587830" cy="7887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Quel est le coût moyen pour générer ce produit ?</a:t>
            </a:r>
          </a:p>
        </p:txBody>
      </p:sp>
      <p:sp>
        <p:nvSpPr>
          <p:cNvPr id="6" name="Google Shape;335;p37">
            <a:extLst>
              <a:ext uri="{FF2B5EF4-FFF2-40B4-BE49-F238E27FC236}">
                <a16:creationId xmlns:a16="http://schemas.microsoft.com/office/drawing/2014/main" id="{A9A64431-8048-D60E-3942-9C5EB602160E}"/>
              </a:ext>
            </a:extLst>
          </p:cNvPr>
          <p:cNvSpPr/>
          <p:nvPr/>
        </p:nvSpPr>
        <p:spPr>
          <a:xfrm>
            <a:off x="6338170" y="2420600"/>
            <a:ext cx="2587830" cy="15681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Pourquoi les coûts de cette activité sont-ils différents selon les pays ou les projets ? (par exemple, contexte, modalités - que pouvons-nous en apprendre ?)</a:t>
            </a:r>
          </a:p>
        </p:txBody>
      </p:sp>
      <p:sp>
        <p:nvSpPr>
          <p:cNvPr id="7" name="Google Shape;336;p37">
            <a:extLst>
              <a:ext uri="{FF2B5EF4-FFF2-40B4-BE49-F238E27FC236}">
                <a16:creationId xmlns:a16="http://schemas.microsoft.com/office/drawing/2014/main" id="{288FCCBF-3CE3-9700-8303-72CE24549D24}"/>
              </a:ext>
            </a:extLst>
          </p:cNvPr>
          <p:cNvSpPr/>
          <p:nvPr/>
        </p:nvSpPr>
        <p:spPr>
          <a:xfrm>
            <a:off x="6338170" y="1161100"/>
            <a:ext cx="2587830" cy="11157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Comment une modalité ou une échelle différente affecterait-elle le coût-efficacité de cette activité ?</a:t>
            </a:r>
          </a:p>
        </p:txBody>
      </p:sp>
      <p:sp>
        <p:nvSpPr>
          <p:cNvPr id="8" name="Google Shape;337;p37">
            <a:extLst>
              <a:ext uri="{FF2B5EF4-FFF2-40B4-BE49-F238E27FC236}">
                <a16:creationId xmlns:a16="http://schemas.microsoft.com/office/drawing/2014/main" id="{7E840D2A-A0A4-8027-3E09-5181C5697F48}"/>
              </a:ext>
            </a:extLst>
          </p:cNvPr>
          <p:cNvSpPr/>
          <p:nvPr/>
        </p:nvSpPr>
        <p:spPr>
          <a:xfrm>
            <a:off x="6338170" y="4132500"/>
            <a:ext cx="2587830" cy="9189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Existe-t-il d'autres moyens d'obtenir des résultats similaires (à moindre coût) ?</a:t>
            </a:r>
          </a:p>
        </p:txBody>
      </p:sp>
    </p:spTree>
    <p:extLst>
      <p:ext uri="{BB962C8B-B14F-4D97-AF65-F5344CB8AC3E}">
        <p14:creationId xmlns:p14="http://schemas.microsoft.com/office/powerpoint/2010/main" val="29194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43;p38">
            <a:extLst>
              <a:ext uri="{FF2B5EF4-FFF2-40B4-BE49-F238E27FC236}">
                <a16:creationId xmlns:a16="http://schemas.microsoft.com/office/drawing/2014/main" id="{912A7B49-7222-946E-9770-44D60B7A7C24}"/>
              </a:ext>
            </a:extLst>
          </p:cNvPr>
          <p:cNvPicPr preferRelativeResize="0"/>
          <p:nvPr/>
        </p:nvPicPr>
        <p:blipFill>
          <a:blip r:embed="rId2">
            <a:alphaModFix/>
          </a:blip>
          <a:stretch>
            <a:fillRect/>
          </a:stretch>
        </p:blipFill>
        <p:spPr>
          <a:xfrm>
            <a:off x="73625" y="228600"/>
            <a:ext cx="4779224" cy="3042800"/>
          </a:xfrm>
          <a:prstGeom prst="rect">
            <a:avLst/>
          </a:prstGeom>
          <a:noFill/>
          <a:ln>
            <a:noFill/>
          </a:ln>
        </p:spPr>
      </p:pic>
      <p:pic>
        <p:nvPicPr>
          <p:cNvPr id="3" name="Google Shape;344;p38">
            <a:extLst>
              <a:ext uri="{FF2B5EF4-FFF2-40B4-BE49-F238E27FC236}">
                <a16:creationId xmlns:a16="http://schemas.microsoft.com/office/drawing/2014/main" id="{425FD1C0-04CD-0ED6-FC39-394F36288A29}"/>
              </a:ext>
            </a:extLst>
          </p:cNvPr>
          <p:cNvPicPr preferRelativeResize="0"/>
          <p:nvPr/>
        </p:nvPicPr>
        <p:blipFill>
          <a:blip r:embed="rId3">
            <a:alphaModFix/>
          </a:blip>
          <a:stretch>
            <a:fillRect/>
          </a:stretch>
        </p:blipFill>
        <p:spPr>
          <a:xfrm>
            <a:off x="4852850" y="228600"/>
            <a:ext cx="4220275" cy="4295875"/>
          </a:xfrm>
          <a:prstGeom prst="rect">
            <a:avLst/>
          </a:prstGeom>
          <a:noFill/>
          <a:ln>
            <a:noFill/>
          </a:ln>
        </p:spPr>
      </p:pic>
      <p:sp>
        <p:nvSpPr>
          <p:cNvPr id="5" name="Google Shape;345;p38">
            <a:extLst>
              <a:ext uri="{FF2B5EF4-FFF2-40B4-BE49-F238E27FC236}">
                <a16:creationId xmlns:a16="http://schemas.microsoft.com/office/drawing/2014/main" id="{F4B1E8C0-D314-DC0E-0FC1-E16B1121E85B}"/>
              </a:ext>
            </a:extLst>
          </p:cNvPr>
          <p:cNvSpPr/>
          <p:nvPr/>
        </p:nvSpPr>
        <p:spPr>
          <a:xfrm>
            <a:off x="5905600" y="3037925"/>
            <a:ext cx="2366700" cy="978600"/>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b="1" dirty="0">
                <a:latin typeface="+mn-lt"/>
              </a:rPr>
              <a:t>Existe-t-il un potentiel d'économies de coûts à rediriger vers les clients ?</a:t>
            </a:r>
          </a:p>
        </p:txBody>
      </p:sp>
      <p:sp>
        <p:nvSpPr>
          <p:cNvPr id="6" name="Google Shape;346;p38">
            <a:extLst>
              <a:ext uri="{FF2B5EF4-FFF2-40B4-BE49-F238E27FC236}">
                <a16:creationId xmlns:a16="http://schemas.microsoft.com/office/drawing/2014/main" id="{C2AFB69F-EDE3-CD06-B0CB-A8D0F0942130}"/>
              </a:ext>
            </a:extLst>
          </p:cNvPr>
          <p:cNvSpPr/>
          <p:nvPr/>
        </p:nvSpPr>
        <p:spPr>
          <a:xfrm>
            <a:off x="95928" y="3347725"/>
            <a:ext cx="2334121" cy="1700264"/>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La proportion de ces catégories de coûts semble-t-elle raisonnable ? Certaines catégories importantes sont-elles relativement négligées ?</a:t>
            </a:r>
          </a:p>
        </p:txBody>
      </p:sp>
      <p:sp>
        <p:nvSpPr>
          <p:cNvPr id="7" name="Google Shape;347;p38">
            <a:extLst>
              <a:ext uri="{FF2B5EF4-FFF2-40B4-BE49-F238E27FC236}">
                <a16:creationId xmlns:a16="http://schemas.microsoft.com/office/drawing/2014/main" id="{AD65A0D3-4A5C-F3D3-D7BC-338775E47A89}"/>
              </a:ext>
            </a:extLst>
          </p:cNvPr>
          <p:cNvSpPr/>
          <p:nvPr/>
        </p:nvSpPr>
        <p:spPr>
          <a:xfrm>
            <a:off x="2518727" y="3347725"/>
            <a:ext cx="2334121" cy="1700264"/>
          </a:xfrm>
          <a:prstGeom prst="rect">
            <a:avLst/>
          </a:prstGeom>
          <a:solidFill>
            <a:srgbClr val="F3F3F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dirty="0">
                <a:latin typeface="+mn-lt"/>
              </a:rPr>
              <a:t>Pourquoi certaines catégories sont-elles plus grandes que d'autres ? Que contiennent-ils ? Apportent-ils plus de valeur aux clients ?</a:t>
            </a:r>
          </a:p>
        </p:txBody>
      </p:sp>
    </p:spTree>
    <p:extLst>
      <p:ext uri="{BB962C8B-B14F-4D97-AF65-F5344CB8AC3E}">
        <p14:creationId xmlns:p14="http://schemas.microsoft.com/office/powerpoint/2010/main" val="413799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90250" y="713984"/>
            <a:ext cx="6206400" cy="2303066"/>
          </a:xfrm>
          <a:prstGeom prst="rect">
            <a:avLst/>
          </a:prstGeom>
        </p:spPr>
        <p:txBody>
          <a:bodyPr spcFirstLastPara="1" vert="horz" wrap="square" lIns="91425" tIns="91425" rIns="91425" bIns="91425" numCol="1" anchor="t" anchorCtr="0" compatLnSpc="1">
            <a:prstTxWarp prst="textNoShape">
              <a:avLst/>
            </a:prstTxWarp>
            <a:noAutofit/>
          </a:bodyPr>
          <a:lstStyle/>
          <a:p>
            <a:r>
              <a:rPr lang="fr-FR" dirty="0"/>
              <a:t>Un outil en ligne permettant au personnel du programme de calculer rapidement et de manière cohérente le coût par produit.</a:t>
            </a:r>
          </a:p>
        </p:txBody>
      </p:sp>
      <p:sp>
        <p:nvSpPr>
          <p:cNvPr id="197" name="Google Shape;19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algn="r">
              <a:buClr>
                <a:srgbClr val="000000"/>
              </a:buClr>
              <a:buSzPts val="1100"/>
            </a:pPr>
            <a:fld id="{00000000-1234-1234-1234-123412341234}" type="slidenum">
              <a:rPr lang="en"/>
              <a:pPr algn="r">
                <a:buClr>
                  <a:srgbClr val="000000"/>
                </a:buClr>
                <a:buSzPts val="1100"/>
              </a:pPr>
              <a:t>8</a:t>
            </a:fld>
            <a:endParaRPr/>
          </a:p>
        </p:txBody>
      </p:sp>
      <p:pic>
        <p:nvPicPr>
          <p:cNvPr id="198" name="Google Shape;198;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89825" y="1"/>
            <a:ext cx="2354176" cy="5143501"/>
          </a:xfrm>
          <a:prstGeom prst="rect">
            <a:avLst/>
          </a:prstGeom>
          <a:noFill/>
          <a:ln>
            <a:noFill/>
          </a:ln>
        </p:spPr>
      </p:pic>
      <p:sp>
        <p:nvSpPr>
          <p:cNvPr id="199" name="Google Shape;199;p26"/>
          <p:cNvSpPr txBox="1"/>
          <p:nvPr/>
        </p:nvSpPr>
        <p:spPr>
          <a:xfrm>
            <a:off x="6789834" y="4827295"/>
            <a:ext cx="962700" cy="316200"/>
          </a:xfrm>
          <a:prstGeom prst="rect">
            <a:avLst/>
          </a:prstGeom>
          <a:noFill/>
          <a:ln>
            <a:noFill/>
          </a:ln>
        </p:spPr>
        <p:txBody>
          <a:bodyPr spcFirstLastPara="1" wrap="square" lIns="91425" tIns="91425" rIns="91425" bIns="91425" anchor="ctr" anchorCtr="0">
            <a:noAutofit/>
          </a:bodyPr>
          <a:lstStyle/>
          <a:p>
            <a:r>
              <a:rPr lang="en" sz="1000">
                <a:solidFill>
                  <a:srgbClr val="FFFFFF"/>
                </a:solidFill>
              </a:rPr>
              <a:t>© The IRC</a:t>
            </a:r>
            <a:endParaRPr sz="1000">
              <a:solidFill>
                <a:srgbClr val="FFFFFF"/>
              </a:solidFill>
            </a:endParaRPr>
          </a:p>
        </p:txBody>
      </p:sp>
      <p:sp>
        <p:nvSpPr>
          <p:cNvPr id="200" name="Google Shape;200;p26"/>
          <p:cNvSpPr/>
          <p:nvPr/>
        </p:nvSpPr>
        <p:spPr>
          <a:xfrm>
            <a:off x="588788"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1</a:t>
            </a:r>
          </a:p>
        </p:txBody>
      </p:sp>
      <p:sp>
        <p:nvSpPr>
          <p:cNvPr id="201" name="Google Shape;201;p26"/>
          <p:cNvSpPr/>
          <p:nvPr/>
        </p:nvSpPr>
        <p:spPr>
          <a:xfrm>
            <a:off x="1433752"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2</a:t>
            </a:r>
          </a:p>
        </p:txBody>
      </p:sp>
      <p:sp>
        <p:nvSpPr>
          <p:cNvPr id="202" name="Google Shape;202;p26"/>
          <p:cNvSpPr/>
          <p:nvPr/>
        </p:nvSpPr>
        <p:spPr>
          <a:xfrm>
            <a:off x="2294627" y="336253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3</a:t>
            </a:r>
          </a:p>
        </p:txBody>
      </p:sp>
      <p:sp>
        <p:nvSpPr>
          <p:cNvPr id="203" name="Google Shape;203;p26"/>
          <p:cNvSpPr/>
          <p:nvPr/>
        </p:nvSpPr>
        <p:spPr>
          <a:xfrm>
            <a:off x="3163443"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4</a:t>
            </a:r>
          </a:p>
        </p:txBody>
      </p:sp>
      <p:cxnSp>
        <p:nvCxnSpPr>
          <p:cNvPr id="204" name="Google Shape;204;p26"/>
          <p:cNvCxnSpPr/>
          <p:nvPr/>
        </p:nvCxnSpPr>
        <p:spPr>
          <a:xfrm>
            <a:off x="1026425"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05" name="Google Shape;205;p26"/>
          <p:cNvSpPr/>
          <p:nvPr/>
        </p:nvSpPr>
        <p:spPr>
          <a:xfrm>
            <a:off x="4020343" y="3362550"/>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5</a:t>
            </a:r>
          </a:p>
        </p:txBody>
      </p:sp>
      <p:sp>
        <p:nvSpPr>
          <p:cNvPr id="206" name="Google Shape;206;p26"/>
          <p:cNvSpPr/>
          <p:nvPr/>
        </p:nvSpPr>
        <p:spPr>
          <a:xfrm>
            <a:off x="4871284"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6</a:t>
            </a:r>
          </a:p>
        </p:txBody>
      </p:sp>
      <p:sp>
        <p:nvSpPr>
          <p:cNvPr id="207" name="Google Shape;207;p26"/>
          <p:cNvSpPr/>
          <p:nvPr/>
        </p:nvSpPr>
        <p:spPr>
          <a:xfrm>
            <a:off x="5722206" y="336255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fr-FR" b="1" dirty="0">
                <a:solidFill>
                  <a:srgbClr val="595959"/>
                </a:solidFill>
              </a:rPr>
              <a:t>7</a:t>
            </a:r>
          </a:p>
        </p:txBody>
      </p:sp>
      <p:cxnSp>
        <p:nvCxnSpPr>
          <p:cNvPr id="208" name="Google Shape;208;p26"/>
          <p:cNvCxnSpPr/>
          <p:nvPr/>
        </p:nvCxnSpPr>
        <p:spPr>
          <a:xfrm>
            <a:off x="187933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09" name="Google Shape;209;p26"/>
          <p:cNvCxnSpPr/>
          <p:nvPr/>
        </p:nvCxnSpPr>
        <p:spPr>
          <a:xfrm>
            <a:off x="274418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0" name="Google Shape;210;p26"/>
          <p:cNvCxnSpPr/>
          <p:nvPr/>
        </p:nvCxnSpPr>
        <p:spPr>
          <a:xfrm>
            <a:off x="3607050"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1" name="Google Shape;211;p26"/>
          <p:cNvCxnSpPr/>
          <p:nvPr/>
        </p:nvCxnSpPr>
        <p:spPr>
          <a:xfrm>
            <a:off x="4460963"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2" name="Google Shape;212;p26"/>
          <p:cNvCxnSpPr/>
          <p:nvPr/>
        </p:nvCxnSpPr>
        <p:spPr>
          <a:xfrm>
            <a:off x="5311888"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13" name="Google Shape;213;p26"/>
          <p:cNvSpPr txBox="1"/>
          <p:nvPr/>
        </p:nvSpPr>
        <p:spPr>
          <a:xfrm>
            <a:off x="330050" y="3755550"/>
            <a:ext cx="9105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Définir l'analyse</a:t>
            </a:r>
          </a:p>
        </p:txBody>
      </p:sp>
      <p:sp>
        <p:nvSpPr>
          <p:cNvPr id="214" name="Google Shape;214;p26"/>
          <p:cNvSpPr txBox="1"/>
          <p:nvPr/>
        </p:nvSpPr>
        <p:spPr>
          <a:xfrm>
            <a:off x="1250341" y="3755550"/>
            <a:ext cx="759818"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Charger les données</a:t>
            </a:r>
          </a:p>
        </p:txBody>
      </p:sp>
      <p:sp>
        <p:nvSpPr>
          <p:cNvPr id="215" name="Google Shape;215;p26"/>
          <p:cNvSpPr txBox="1"/>
          <p:nvPr/>
        </p:nvSpPr>
        <p:spPr>
          <a:xfrm>
            <a:off x="1941425" y="3755550"/>
            <a:ext cx="10584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Attribuer des secteurs et des catégories</a:t>
            </a:r>
          </a:p>
        </p:txBody>
      </p:sp>
      <p:sp>
        <p:nvSpPr>
          <p:cNvPr id="216" name="Google Shape;216;p26"/>
          <p:cNvSpPr txBox="1"/>
          <p:nvPr/>
        </p:nvSpPr>
        <p:spPr>
          <a:xfrm>
            <a:off x="2872625" y="3755550"/>
            <a:ext cx="9627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Confirmer les catégories</a:t>
            </a:r>
          </a:p>
        </p:txBody>
      </p:sp>
      <p:sp>
        <p:nvSpPr>
          <p:cNvPr id="217" name="Google Shape;217;p26"/>
          <p:cNvSpPr txBox="1"/>
          <p:nvPr/>
        </p:nvSpPr>
        <p:spPr>
          <a:xfrm>
            <a:off x="3720088" y="3755550"/>
            <a:ext cx="10584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Définir la contribution</a:t>
            </a:r>
          </a:p>
        </p:txBody>
      </p:sp>
      <p:sp>
        <p:nvSpPr>
          <p:cNvPr id="218" name="Google Shape;218;p26"/>
          <p:cNvSpPr txBox="1"/>
          <p:nvPr/>
        </p:nvSpPr>
        <p:spPr>
          <a:xfrm>
            <a:off x="4648225" y="3755550"/>
            <a:ext cx="8391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Répartir les coûts</a:t>
            </a:r>
          </a:p>
        </p:txBody>
      </p:sp>
      <p:sp>
        <p:nvSpPr>
          <p:cNvPr id="219" name="Google Shape;219;p26"/>
          <p:cNvSpPr txBox="1"/>
          <p:nvPr/>
        </p:nvSpPr>
        <p:spPr>
          <a:xfrm>
            <a:off x="5499150" y="3755550"/>
            <a:ext cx="839100" cy="364800"/>
          </a:xfrm>
          <a:prstGeom prst="rect">
            <a:avLst/>
          </a:prstGeom>
          <a:noFill/>
          <a:ln>
            <a:noFill/>
          </a:ln>
        </p:spPr>
        <p:txBody>
          <a:bodyPr spcFirstLastPara="1" wrap="square" lIns="91425" tIns="91425" rIns="91425" bIns="91425" anchor="t" anchorCtr="0">
            <a:noAutofit/>
          </a:bodyPr>
          <a:lstStyle/>
          <a:p>
            <a:pPr algn="ctr"/>
            <a:r>
              <a:rPr lang="fr-FR" sz="1100" b="1" dirty="0">
                <a:solidFill>
                  <a:srgbClr val="666666"/>
                </a:solidFill>
              </a:rPr>
              <a:t>Afficher les résultats</a:t>
            </a:r>
          </a:p>
        </p:txBody>
      </p:sp>
      <p:pic>
        <p:nvPicPr>
          <p:cNvPr id="223" name="Google Shape;223;p26"/>
          <p:cNvPicPr preferRelativeResize="0"/>
          <p:nvPr/>
        </p:nvPicPr>
        <p:blipFill>
          <a:blip r:embed="rId4">
            <a:alphaModFix/>
          </a:blip>
          <a:stretch>
            <a:fillRect/>
          </a:stretch>
        </p:blipFill>
        <p:spPr>
          <a:xfrm>
            <a:off x="365580" y="8413"/>
            <a:ext cx="2068135" cy="897900"/>
          </a:xfrm>
          <a:prstGeom prst="rect">
            <a:avLst/>
          </a:prstGeom>
          <a:noFill/>
          <a:ln>
            <a:noFill/>
          </a:ln>
        </p:spPr>
      </p:pic>
      <p:pic>
        <p:nvPicPr>
          <p:cNvPr id="2" name="Google Shape;170;p18" descr="Accion Contra el Hambre Logo.png">
            <a:extLst>
              <a:ext uri="{FF2B5EF4-FFF2-40B4-BE49-F238E27FC236}">
                <a16:creationId xmlns:a16="http://schemas.microsoft.com/office/drawing/2014/main" id="{C0626653-805B-87E0-3149-967F365F8B59}"/>
              </a:ext>
            </a:extLst>
          </p:cNvPr>
          <p:cNvPicPr preferRelativeResize="0"/>
          <p:nvPr/>
        </p:nvPicPr>
        <p:blipFill>
          <a:blip r:embed="rId5">
            <a:alphaModFix/>
          </a:blip>
          <a:stretch>
            <a:fillRect/>
          </a:stretch>
        </p:blipFill>
        <p:spPr>
          <a:xfrm>
            <a:off x="77650" y="4608100"/>
            <a:ext cx="676791" cy="392547"/>
          </a:xfrm>
          <a:prstGeom prst="rect">
            <a:avLst/>
          </a:prstGeom>
          <a:noFill/>
          <a:ln>
            <a:noFill/>
          </a:ln>
        </p:spPr>
      </p:pic>
      <p:pic>
        <p:nvPicPr>
          <p:cNvPr id="3" name="Google Shape;171;p18" descr="care-social-image.png">
            <a:extLst>
              <a:ext uri="{FF2B5EF4-FFF2-40B4-BE49-F238E27FC236}">
                <a16:creationId xmlns:a16="http://schemas.microsoft.com/office/drawing/2014/main" id="{EB90F0DC-AD8A-80EC-9EC6-EA16079E6D89}"/>
              </a:ext>
            </a:extLst>
          </p:cNvPr>
          <p:cNvPicPr preferRelativeResize="0"/>
          <p:nvPr/>
        </p:nvPicPr>
        <p:blipFill>
          <a:blip r:embed="rId6">
            <a:alphaModFix/>
          </a:blip>
          <a:stretch>
            <a:fillRect/>
          </a:stretch>
        </p:blipFill>
        <p:spPr>
          <a:xfrm>
            <a:off x="798726" y="4608103"/>
            <a:ext cx="850428" cy="446497"/>
          </a:xfrm>
          <a:prstGeom prst="rect">
            <a:avLst/>
          </a:prstGeom>
          <a:noFill/>
          <a:ln>
            <a:noFill/>
          </a:ln>
        </p:spPr>
      </p:pic>
      <p:pic>
        <p:nvPicPr>
          <p:cNvPr id="4" name="Google Shape;172;p18" descr="IRC Logo.png">
            <a:extLst>
              <a:ext uri="{FF2B5EF4-FFF2-40B4-BE49-F238E27FC236}">
                <a16:creationId xmlns:a16="http://schemas.microsoft.com/office/drawing/2014/main" id="{A92AEFFA-62D2-CB01-F24F-D8A66B1D466B}"/>
              </a:ext>
            </a:extLst>
          </p:cNvPr>
          <p:cNvPicPr preferRelativeResize="0"/>
          <p:nvPr/>
        </p:nvPicPr>
        <p:blipFill>
          <a:blip r:embed="rId7">
            <a:alphaModFix/>
          </a:blip>
          <a:stretch>
            <a:fillRect/>
          </a:stretch>
        </p:blipFill>
        <p:spPr>
          <a:xfrm>
            <a:off x="2931462" y="4621921"/>
            <a:ext cx="313698" cy="418850"/>
          </a:xfrm>
          <a:prstGeom prst="rect">
            <a:avLst/>
          </a:prstGeom>
          <a:noFill/>
          <a:ln>
            <a:noFill/>
          </a:ln>
        </p:spPr>
      </p:pic>
      <p:pic>
        <p:nvPicPr>
          <p:cNvPr id="5" name="Google Shape;173;p18" descr="MCbrand_Logo_Horizontal.png">
            <a:extLst>
              <a:ext uri="{FF2B5EF4-FFF2-40B4-BE49-F238E27FC236}">
                <a16:creationId xmlns:a16="http://schemas.microsoft.com/office/drawing/2014/main" id="{617BB9F3-9A59-FB97-BBC8-296F077F9BBF}"/>
              </a:ext>
            </a:extLst>
          </p:cNvPr>
          <p:cNvPicPr preferRelativeResize="0"/>
          <p:nvPr/>
        </p:nvPicPr>
        <p:blipFill>
          <a:blip r:embed="rId8">
            <a:alphaModFix/>
          </a:blip>
          <a:stretch>
            <a:fillRect/>
          </a:stretch>
        </p:blipFill>
        <p:spPr>
          <a:xfrm>
            <a:off x="3306925" y="4678452"/>
            <a:ext cx="814391" cy="287355"/>
          </a:xfrm>
          <a:prstGeom prst="rect">
            <a:avLst/>
          </a:prstGeom>
          <a:noFill/>
          <a:ln>
            <a:noFill/>
          </a:ln>
        </p:spPr>
      </p:pic>
      <p:pic>
        <p:nvPicPr>
          <p:cNvPr id="6" name="Google Shape;174;p18" descr="STC_Logo_Horiz_ColPos_RGB-01.png">
            <a:extLst>
              <a:ext uri="{FF2B5EF4-FFF2-40B4-BE49-F238E27FC236}">
                <a16:creationId xmlns:a16="http://schemas.microsoft.com/office/drawing/2014/main" id="{76A4F975-2404-A5C1-762F-BB534BD9F959}"/>
              </a:ext>
            </a:extLst>
          </p:cNvPr>
          <p:cNvPicPr preferRelativeResize="0"/>
          <p:nvPr/>
        </p:nvPicPr>
        <p:blipFill>
          <a:blip r:embed="rId9">
            <a:alphaModFix/>
          </a:blip>
          <a:stretch>
            <a:fillRect/>
          </a:stretch>
        </p:blipFill>
        <p:spPr>
          <a:xfrm>
            <a:off x="5324392" y="4650916"/>
            <a:ext cx="1395705" cy="360890"/>
          </a:xfrm>
          <a:prstGeom prst="rect">
            <a:avLst/>
          </a:prstGeom>
          <a:noFill/>
          <a:ln>
            <a:noFill/>
          </a:ln>
        </p:spPr>
      </p:pic>
      <p:pic>
        <p:nvPicPr>
          <p:cNvPr id="7" name="Google Shape;175;p18">
            <a:extLst>
              <a:ext uri="{FF2B5EF4-FFF2-40B4-BE49-F238E27FC236}">
                <a16:creationId xmlns:a16="http://schemas.microsoft.com/office/drawing/2014/main" id="{D079EFA5-3E9C-F94D-5E41-88A9FD6048D5}"/>
              </a:ext>
            </a:extLst>
          </p:cNvPr>
          <p:cNvPicPr preferRelativeResize="0"/>
          <p:nvPr/>
        </p:nvPicPr>
        <p:blipFill>
          <a:blip r:embed="rId10">
            <a:alphaModFix/>
          </a:blip>
          <a:stretch>
            <a:fillRect/>
          </a:stretch>
        </p:blipFill>
        <p:spPr>
          <a:xfrm>
            <a:off x="2276630" y="4687675"/>
            <a:ext cx="604469" cy="287354"/>
          </a:xfrm>
          <a:prstGeom prst="rect">
            <a:avLst/>
          </a:prstGeom>
          <a:noFill/>
          <a:ln>
            <a:noFill/>
          </a:ln>
        </p:spPr>
      </p:pic>
      <p:pic>
        <p:nvPicPr>
          <p:cNvPr id="8" name="Google Shape;176;p18">
            <a:extLst>
              <a:ext uri="{FF2B5EF4-FFF2-40B4-BE49-F238E27FC236}">
                <a16:creationId xmlns:a16="http://schemas.microsoft.com/office/drawing/2014/main" id="{401D604F-A169-A6F0-3E30-D3DE4C369BBD}"/>
              </a:ext>
            </a:extLst>
          </p:cNvPr>
          <p:cNvPicPr preferRelativeResize="0"/>
          <p:nvPr/>
        </p:nvPicPr>
        <p:blipFill>
          <a:blip r:embed="rId11">
            <a:alphaModFix/>
          </a:blip>
          <a:stretch>
            <a:fillRect/>
          </a:stretch>
        </p:blipFill>
        <p:spPr>
          <a:xfrm>
            <a:off x="1687045" y="4633592"/>
            <a:ext cx="526475" cy="341569"/>
          </a:xfrm>
          <a:prstGeom prst="rect">
            <a:avLst/>
          </a:prstGeom>
          <a:noFill/>
          <a:ln>
            <a:noFill/>
          </a:ln>
        </p:spPr>
      </p:pic>
      <p:pic>
        <p:nvPicPr>
          <p:cNvPr id="9" name="Google Shape;177;p18">
            <a:extLst>
              <a:ext uri="{FF2B5EF4-FFF2-40B4-BE49-F238E27FC236}">
                <a16:creationId xmlns:a16="http://schemas.microsoft.com/office/drawing/2014/main" id="{1781C259-2FFB-1E40-09F1-9B1ED73137B5}"/>
              </a:ext>
            </a:extLst>
          </p:cNvPr>
          <p:cNvPicPr preferRelativeResize="0"/>
          <p:nvPr/>
        </p:nvPicPr>
        <p:blipFill>
          <a:blip r:embed="rId12">
            <a:alphaModFix/>
          </a:blip>
          <a:stretch>
            <a:fillRect/>
          </a:stretch>
        </p:blipFill>
        <p:spPr>
          <a:xfrm>
            <a:off x="4183085" y="4678455"/>
            <a:ext cx="1161713" cy="300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719778-DA8A-FAC6-0B2F-8303F078D832}"/>
              </a:ext>
            </a:extLst>
          </p:cNvPr>
          <p:cNvPicPr>
            <a:picLocks noChangeAspect="1"/>
          </p:cNvPicPr>
          <p:nvPr/>
        </p:nvPicPr>
        <p:blipFill>
          <a:blip r:embed="rId2"/>
          <a:stretch>
            <a:fillRect/>
          </a:stretch>
        </p:blipFill>
        <p:spPr>
          <a:xfrm>
            <a:off x="4572000" y="0"/>
            <a:ext cx="3672644" cy="438827"/>
          </a:xfrm>
          <a:prstGeom prst="rect">
            <a:avLst/>
          </a:prstGeom>
        </p:spPr>
      </p:pic>
      <p:pic>
        <p:nvPicPr>
          <p:cNvPr id="5" name="Google Shape;182;p19">
            <a:extLst>
              <a:ext uri="{FF2B5EF4-FFF2-40B4-BE49-F238E27FC236}">
                <a16:creationId xmlns:a16="http://schemas.microsoft.com/office/drawing/2014/main" id="{7A9AB8A1-E7AB-D64B-9102-F8194496BF2C}"/>
              </a:ext>
            </a:extLst>
          </p:cNvPr>
          <p:cNvPicPr preferRelativeResize="0"/>
          <p:nvPr/>
        </p:nvPicPr>
        <p:blipFill>
          <a:blip r:embed="rId3">
            <a:alphaModFix/>
          </a:blip>
          <a:stretch>
            <a:fillRect/>
          </a:stretch>
        </p:blipFill>
        <p:spPr>
          <a:xfrm>
            <a:off x="0" y="0"/>
            <a:ext cx="9144001" cy="4406008"/>
          </a:xfrm>
          <a:prstGeom prst="rect">
            <a:avLst/>
          </a:prstGeom>
          <a:noFill/>
          <a:ln>
            <a:noFill/>
          </a:ln>
        </p:spPr>
      </p:pic>
      <p:sp>
        <p:nvSpPr>
          <p:cNvPr id="6" name="Google Shape;184;p19">
            <a:extLst>
              <a:ext uri="{FF2B5EF4-FFF2-40B4-BE49-F238E27FC236}">
                <a16:creationId xmlns:a16="http://schemas.microsoft.com/office/drawing/2014/main" id="{9FC687E2-D55B-5E9E-ADAB-55832143B9E5}"/>
              </a:ext>
            </a:extLst>
          </p:cNvPr>
          <p:cNvSpPr/>
          <p:nvPr/>
        </p:nvSpPr>
        <p:spPr>
          <a:xfrm>
            <a:off x="156188" y="352618"/>
            <a:ext cx="393000" cy="3930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rPr>
              <a:t>1</a:t>
            </a:r>
            <a:endParaRPr b="1">
              <a:solidFill>
                <a:srgbClr val="FFFFFF"/>
              </a:solidFill>
            </a:endParaRPr>
          </a:p>
        </p:txBody>
      </p:sp>
      <p:pic>
        <p:nvPicPr>
          <p:cNvPr id="7" name="Google Shape;185;p19">
            <a:extLst>
              <a:ext uri="{FF2B5EF4-FFF2-40B4-BE49-F238E27FC236}">
                <a16:creationId xmlns:a16="http://schemas.microsoft.com/office/drawing/2014/main" id="{44F42387-A4EA-6AD0-802C-0167B3CFE4E7}"/>
              </a:ext>
            </a:extLst>
          </p:cNvPr>
          <p:cNvPicPr preferRelativeResize="0"/>
          <p:nvPr/>
        </p:nvPicPr>
        <p:blipFill rotWithShape="1">
          <a:blip r:embed="rId4">
            <a:alphaModFix/>
          </a:blip>
          <a:srcRect l="13686" t="59715" r="44852" b="11579"/>
          <a:stretch/>
        </p:blipFill>
        <p:spPr>
          <a:xfrm>
            <a:off x="1517525" y="2962575"/>
            <a:ext cx="3732876" cy="1500625"/>
          </a:xfrm>
          <a:prstGeom prst="rect">
            <a:avLst/>
          </a:prstGeom>
          <a:noFill/>
          <a:ln>
            <a:noFill/>
          </a:ln>
        </p:spPr>
      </p:pic>
    </p:spTree>
    <p:extLst>
      <p:ext uri="{BB962C8B-B14F-4D97-AF65-F5344CB8AC3E}">
        <p14:creationId xmlns:p14="http://schemas.microsoft.com/office/powerpoint/2010/main" val="1235832076"/>
      </p:ext>
    </p:extLst>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Props1.xml><?xml version="1.0" encoding="utf-8"?>
<ds:datastoreItem xmlns:ds="http://schemas.openxmlformats.org/officeDocument/2006/customXml" ds:itemID="{EA44FEDF-4FC7-4FB5-9142-FB0AECBBA385}"/>
</file>

<file path=customXml/itemProps2.xml><?xml version="1.0" encoding="utf-8"?>
<ds:datastoreItem xmlns:ds="http://schemas.openxmlformats.org/officeDocument/2006/customXml" ds:itemID="{431A3D65-3920-46AD-A67F-85EAFA073309}">
  <ds:schemaRefs>
    <ds:schemaRef ds:uri="http://schemas.microsoft.com/sharepoint/v3/contenttype/forms"/>
  </ds:schemaRefs>
</ds:datastoreItem>
</file>

<file path=customXml/itemProps3.xml><?xml version="1.0" encoding="utf-8"?>
<ds:datastoreItem xmlns:ds="http://schemas.openxmlformats.org/officeDocument/2006/customXml" ds:itemID="{5979D8E1-A1A3-4929-B3B0-24F1AF582769}">
  <ds:schemaRefs>
    <ds:schemaRef ds:uri="36b205e5-8592-4524-ad93-985c9ca3151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74c13cdf-9dda-49a7-a58f-578c8235af29"/>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 UK</Template>
  <TotalTime>1150</TotalTime>
  <Words>2127</Words>
  <Application>Microsoft Office PowerPoint</Application>
  <PresentationFormat>On-screen Show (16:9)</PresentationFormat>
  <Paragraphs>207</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Courier New</vt:lpstr>
      <vt:lpstr>DRC</vt:lpstr>
      <vt:lpstr>Lucian Lee Conseiller Technique, Analyse de Coûts International Rescue Committee (IRC) (il/lui)  Lucian.Lee@rescue.org</vt:lpstr>
      <vt:lpstr>Atteindre plus de ménages peut répartir les coûts de distribution sur un plus grand nombre de personnes.</vt:lpstr>
      <vt:lpstr>Session de groupe : Identifiez une activité commune par secteur pour l'analyse de coûts.</vt:lpstr>
      <vt:lpstr>Outil d’analyse de coût-efficience : Dioptra</vt:lpstr>
      <vt:lpstr>Comment une activité est-elle financée ?</vt:lpstr>
      <vt:lpstr>PowerPoint Presentation</vt:lpstr>
      <vt:lpstr>PowerPoint Presentation</vt:lpstr>
      <vt:lpstr>Un outil en ligne permettant au personnel du programme de calculer rapidement et de manière cohérente le coût par produit.</vt:lpstr>
      <vt:lpstr>PowerPoint Presentation</vt:lpstr>
      <vt:lpstr>1. Définir l'analyse</vt:lpstr>
      <vt:lpstr>PowerPoint Presentation</vt:lpstr>
      <vt:lpstr>2. Charger les données</vt:lpstr>
      <vt:lpstr>PowerPoint Presentation</vt:lpstr>
      <vt:lpstr>3. Attribuer des secteurs et des catégories</vt:lpstr>
      <vt:lpstr>PowerPoint Presentation</vt:lpstr>
      <vt:lpstr>4. Confirmer les catégories</vt:lpstr>
      <vt:lpstr>Confirmer les catégories</vt:lpstr>
      <vt:lpstr>PowerPoint Presentation</vt:lpstr>
      <vt:lpstr>5. Définir la contribution</vt:lpstr>
      <vt:lpstr>PowerPoint Presentation</vt:lpstr>
      <vt:lpstr>6. Répartir les coûts</vt:lpstr>
      <vt:lpstr>6. Répartir les coûts</vt:lpstr>
      <vt:lpstr>6. Répartir les coûts</vt:lpstr>
      <vt:lpstr>Répartition des pourcentages</vt:lpstr>
      <vt:lpstr>Pourcentage de Direct Shared Costs</vt:lpstr>
      <vt:lpstr>PowerPoint Presentation</vt:lpstr>
      <vt:lpstr>À vous : exercices pratiques</vt:lpstr>
      <vt:lpstr>Activité à analyser :  Formation professionnelle à Ouallam</vt:lpstr>
      <vt:lpstr>PowerPoint Presentation</vt:lpstr>
      <vt:lpstr>PowerPoint Presentation</vt:lpstr>
      <vt:lpstr>En tant que gestionnaires de fonds limités, on a la responsabilité d'apporter le changement le plus positif dans la vie du plus grand nombre de personnes dans le besoin.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lastModifiedBy>Lucian Lee</cp:lastModifiedBy>
  <cp:revision>41</cp:revision>
  <dcterms:created xsi:type="dcterms:W3CDTF">2023-05-30T14:12:58Z</dcterms:created>
  <dcterms:modified xsi:type="dcterms:W3CDTF">2023-06-02T07:04:29Z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ies>
</file>