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36"/>
  </p:notesMasterIdLst>
  <p:handoutMasterIdLst>
    <p:handoutMasterId r:id="rId37"/>
  </p:handoutMasterIdLst>
  <p:sldIdLst>
    <p:sldId id="406" r:id="rId5"/>
    <p:sldId id="377" r:id="rId6"/>
    <p:sldId id="378" r:id="rId7"/>
    <p:sldId id="379" r:id="rId8"/>
    <p:sldId id="380" r:id="rId9"/>
    <p:sldId id="398" r:id="rId10"/>
    <p:sldId id="399" r:id="rId11"/>
    <p:sldId id="369" r:id="rId12"/>
    <p:sldId id="375" r:id="rId13"/>
    <p:sldId id="382" r:id="rId14"/>
    <p:sldId id="381" r:id="rId15"/>
    <p:sldId id="384" r:id="rId16"/>
    <p:sldId id="383" r:id="rId17"/>
    <p:sldId id="386" r:id="rId18"/>
    <p:sldId id="385" r:id="rId19"/>
    <p:sldId id="388" r:id="rId20"/>
    <p:sldId id="389" r:id="rId21"/>
    <p:sldId id="387" r:id="rId22"/>
    <p:sldId id="391" r:id="rId23"/>
    <p:sldId id="390" r:id="rId24"/>
    <p:sldId id="393" r:id="rId25"/>
    <p:sldId id="394" r:id="rId26"/>
    <p:sldId id="395" r:id="rId27"/>
    <p:sldId id="396" r:id="rId28"/>
    <p:sldId id="397" r:id="rId29"/>
    <p:sldId id="392" r:id="rId30"/>
    <p:sldId id="401" r:id="rId31"/>
    <p:sldId id="402" r:id="rId32"/>
    <p:sldId id="400" r:id="rId33"/>
    <p:sldId id="404" r:id="rId34"/>
    <p:sldId id="405" r:id="rId35"/>
  </p:sldIdLst>
  <p:sldSz cx="9144000" cy="5143500" type="screen16x9"/>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userDrawn="1">
          <p15:clr>
            <a:srgbClr val="A4A3A4"/>
          </p15:clr>
        </p15:guide>
        <p15:guide id="2" pos="3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8661D-AFF7-B96F-B149-6419F8073E4B}" name="Tanaka Nyamadzawo" initials="TN" userId="S::lr189@drc.ngo::311fdfad-8bf1-4039-8bd1-2e41fbfec7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61E"/>
    <a:srgbClr val="B3161E"/>
    <a:srgbClr val="AF1420"/>
    <a:srgbClr val="AE151D"/>
    <a:srgbClr val="7F7F7F"/>
    <a:srgbClr val="788A97"/>
    <a:srgbClr val="FFFFFF"/>
    <a:srgbClr val="B3151D"/>
    <a:srgbClr val="A6B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8" autoAdjust="0"/>
    <p:restoredTop sz="94061" autoAdjust="0"/>
  </p:normalViewPr>
  <p:slideViewPr>
    <p:cSldViewPr snapToGrid="0">
      <p:cViewPr varScale="1">
        <p:scale>
          <a:sx n="92" d="100"/>
          <a:sy n="92" d="100"/>
        </p:scale>
        <p:origin x="768" y="84"/>
      </p:cViewPr>
      <p:guideLst>
        <p:guide orient="horz" pos="146"/>
        <p:guide pos="3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154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6F9AADF-1C0E-4FE5-B5BA-B0642BDFDC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85F4AFE0-7023-4487-BEE7-5A044DDB2A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7F28-645C-4C28-B02F-623FEFF8E3A3}" type="datetimeFigureOut">
              <a:rPr lang="da-DK" smtClean="0"/>
              <a:t>01-06-2023</a:t>
            </a:fld>
            <a:endParaRPr lang="da-DK"/>
          </a:p>
        </p:txBody>
      </p:sp>
      <p:sp>
        <p:nvSpPr>
          <p:cNvPr id="4" name="Pladsholder til sidefod 3">
            <a:extLst>
              <a:ext uri="{FF2B5EF4-FFF2-40B4-BE49-F238E27FC236}">
                <a16:creationId xmlns:a16="http://schemas.microsoft.com/office/drawing/2014/main" id="{FD305750-BD14-4F75-9CF0-FF6D0FE71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8A482F5-BA61-4613-AE2A-8E6DAA267B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BA664B-ECC5-4889-8FB1-9BDEEA7D9C98}" type="slidenum">
              <a:rPr lang="da-DK" smtClean="0"/>
              <a:t>‹#›</a:t>
            </a:fld>
            <a:endParaRPr lang="da-DK"/>
          </a:p>
        </p:txBody>
      </p:sp>
    </p:spTree>
    <p:extLst>
      <p:ext uri="{BB962C8B-B14F-4D97-AF65-F5344CB8AC3E}">
        <p14:creationId xmlns:p14="http://schemas.microsoft.com/office/powerpoint/2010/main" val="154093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7EC840-5E83-4DDE-88B0-79583A601F79}" type="slidenum">
              <a:rPr lang="da-DK"/>
              <a:pPr/>
              <a:t>‹#›</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mn-cs"/>
      </a:defRPr>
    </a:lvl1pPr>
    <a:lvl2pPr marL="342900" algn="l" rtl="0" fontAlgn="base">
      <a:spcBef>
        <a:spcPct val="30000"/>
      </a:spcBef>
      <a:spcAft>
        <a:spcPct val="0"/>
      </a:spcAft>
      <a:defRPr sz="900" kern="1200">
        <a:solidFill>
          <a:schemeClr val="tx1"/>
        </a:solidFill>
        <a:latin typeface="Arial" charset="0"/>
        <a:ea typeface="+mn-ea"/>
        <a:cs typeface="+mn-cs"/>
      </a:defRPr>
    </a:lvl2pPr>
    <a:lvl3pPr marL="685800" algn="l" rtl="0" fontAlgn="base">
      <a:spcBef>
        <a:spcPct val="30000"/>
      </a:spcBef>
      <a:spcAft>
        <a:spcPct val="0"/>
      </a:spcAft>
      <a:defRPr sz="900" kern="1200">
        <a:solidFill>
          <a:schemeClr val="tx1"/>
        </a:solidFill>
        <a:latin typeface="Arial" charset="0"/>
        <a:ea typeface="+mn-ea"/>
        <a:cs typeface="+mn-cs"/>
      </a:defRPr>
    </a:lvl3pPr>
    <a:lvl4pPr marL="1028700" algn="l" rtl="0" fontAlgn="base">
      <a:spcBef>
        <a:spcPct val="30000"/>
      </a:spcBef>
      <a:spcAft>
        <a:spcPct val="0"/>
      </a:spcAft>
      <a:defRPr sz="900" kern="1200">
        <a:solidFill>
          <a:schemeClr val="tx1"/>
        </a:solidFill>
        <a:latin typeface="Arial" charset="0"/>
        <a:ea typeface="+mn-ea"/>
        <a:cs typeface="+mn-cs"/>
      </a:defRPr>
    </a:lvl4pPr>
    <a:lvl5pPr marL="1371600" algn="l" rtl="0" fontAlgn="base">
      <a:spcBef>
        <a:spcPct val="30000"/>
      </a:spcBef>
      <a:spcAft>
        <a:spcPct val="0"/>
      </a:spcAft>
      <a:defRPr sz="90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https://www.dioptratool.org/videos</a:t>
            </a:r>
          </a:p>
          <a:p>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4</a:t>
            </a:fld>
            <a:endParaRPr lang="da-DK"/>
          </a:p>
        </p:txBody>
      </p:sp>
    </p:spTree>
    <p:extLst>
      <p:ext uri="{BB962C8B-B14F-4D97-AF65-F5344CB8AC3E}">
        <p14:creationId xmlns:p14="http://schemas.microsoft.com/office/powerpoint/2010/main" val="10847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27eb08c3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27eb08c3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u="none">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27</a:t>
            </a:fld>
            <a:endParaRPr lang="da-DK"/>
          </a:p>
        </p:txBody>
      </p:sp>
    </p:spTree>
    <p:extLst>
      <p:ext uri="{BB962C8B-B14F-4D97-AF65-F5344CB8AC3E}">
        <p14:creationId xmlns:p14="http://schemas.microsoft.com/office/powerpoint/2010/main" val="188450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https://www.dioptratool.org/help-videos/step-2-load-data</a:t>
            </a:r>
          </a:p>
          <a:p>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29</a:t>
            </a:fld>
            <a:endParaRPr lang="da-DK"/>
          </a:p>
        </p:txBody>
      </p:sp>
    </p:spTree>
    <p:extLst>
      <p:ext uri="{BB962C8B-B14F-4D97-AF65-F5344CB8AC3E}">
        <p14:creationId xmlns:p14="http://schemas.microsoft.com/office/powerpoint/2010/main" val="423312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https://www.dioptratool.org/help-videos/step-6-allocate-costs-to-activities</a:t>
            </a:r>
          </a:p>
          <a:p>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30</a:t>
            </a:fld>
            <a:endParaRPr lang="da-DK"/>
          </a:p>
        </p:txBody>
      </p:sp>
    </p:spTree>
    <p:extLst>
      <p:ext uri="{BB962C8B-B14F-4D97-AF65-F5344CB8AC3E}">
        <p14:creationId xmlns:p14="http://schemas.microsoft.com/office/powerpoint/2010/main" val="3909778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slide 1">
    <p:bg>
      <p:bgPr>
        <a:solidFill>
          <a:srgbClr val="AF161E"/>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B31AD84-33AE-42B1-A0E4-EA522935F7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pic>
        <p:nvPicPr>
          <p:cNvPr id="13" name="Billede 12">
            <a:extLst>
              <a:ext uri="{FF2B5EF4-FFF2-40B4-BE49-F238E27FC236}">
                <a16:creationId xmlns:a16="http://schemas.microsoft.com/office/drawing/2014/main" id="{20248E21-16B0-41FE-91E6-928734C751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67325" y="2046023"/>
            <a:ext cx="2007550" cy="1037738"/>
          </a:xfrm>
          <a:prstGeom prst="rect">
            <a:avLst/>
          </a:prstGeom>
        </p:spPr>
      </p:pic>
    </p:spTree>
    <p:extLst>
      <p:ext uri="{BB962C8B-B14F-4D97-AF65-F5344CB8AC3E}">
        <p14:creationId xmlns:p14="http://schemas.microsoft.com/office/powerpoint/2010/main" val="1510061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ew section - photo">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5" name="Pladsholder til billede 14">
            <a:extLst>
              <a:ext uri="{FF2B5EF4-FFF2-40B4-BE49-F238E27FC236}">
                <a16:creationId xmlns:a16="http://schemas.microsoft.com/office/drawing/2014/main" id="{16C6F774-762C-46CE-A3FC-38088025B338}"/>
              </a:ext>
            </a:extLst>
          </p:cNvPr>
          <p:cNvSpPr>
            <a:spLocks noGrp="1"/>
          </p:cNvSpPr>
          <p:nvPr>
            <p:ph type="pic" sz="quarter" idx="11" hasCustomPrompt="1"/>
          </p:nvPr>
        </p:nvSpPr>
        <p:spPr>
          <a:xfrm>
            <a:off x="1" y="-294"/>
            <a:ext cx="9144000" cy="5143500"/>
          </a:xfrm>
        </p:spPr>
        <p:txBody>
          <a:bodyPr/>
          <a:lstStyle>
            <a:lvl1pPr marL="0" indent="0">
              <a:buFontTx/>
              <a:buNone/>
              <a:defRPr sz="1200"/>
            </a:lvl1pPr>
          </a:lstStyle>
          <a:p>
            <a:r>
              <a:rPr lang="da-DK" dirty="0"/>
              <a:t> </a:t>
            </a:r>
            <a:r>
              <a:rPr lang="da-DK" dirty="0" err="1"/>
              <a:t>Clik</a:t>
            </a:r>
            <a:r>
              <a:rPr lang="da-DK" dirty="0"/>
              <a:t> the </a:t>
            </a:r>
            <a:r>
              <a:rPr lang="da-DK" dirty="0" err="1"/>
              <a:t>icon</a:t>
            </a:r>
            <a:r>
              <a:rPr lang="da-DK" dirty="0"/>
              <a:t> to </a:t>
            </a:r>
            <a:r>
              <a:rPr lang="da-DK" dirty="0" err="1"/>
              <a:t>add</a:t>
            </a:r>
            <a:r>
              <a:rPr lang="da-DK" dirty="0"/>
              <a:t> </a:t>
            </a:r>
            <a:r>
              <a:rPr lang="da-DK" dirty="0" err="1"/>
              <a:t>another</a:t>
            </a:r>
            <a:r>
              <a:rPr lang="da-DK" dirty="0"/>
              <a:t> </a:t>
            </a:r>
            <a:r>
              <a:rPr lang="da-DK" dirty="0" err="1"/>
              <a:t>photo</a:t>
            </a:r>
            <a:endParaRPr lang="da-DK" dirty="0"/>
          </a:p>
        </p:txBody>
      </p:sp>
      <p:sp>
        <p:nvSpPr>
          <p:cNvPr id="19" name="Pladsholder til tekst 18">
            <a:extLst>
              <a:ext uri="{FF2B5EF4-FFF2-40B4-BE49-F238E27FC236}">
                <a16:creationId xmlns:a16="http://schemas.microsoft.com/office/drawing/2014/main" id="{B18210C6-F87A-4159-AE5D-3E1D9EE496BA}"/>
              </a:ext>
            </a:extLst>
          </p:cNvPr>
          <p:cNvSpPr>
            <a:spLocks noGrp="1"/>
          </p:cNvSpPr>
          <p:nvPr>
            <p:ph type="body" sz="quarter" idx="12" hasCustomPrompt="1"/>
          </p:nvPr>
        </p:nvSpPr>
        <p:spPr>
          <a:xfrm>
            <a:off x="1087200" y="1918800"/>
            <a:ext cx="6969600" cy="1458913"/>
          </a:xfrm>
          <a:solidFill>
            <a:srgbClr val="AE151D">
              <a:alpha val="90000"/>
            </a:srgbClr>
          </a:solid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
        <p:nvSpPr>
          <p:cNvPr id="3" name="Pladsholder til tekst 2">
            <a:extLst>
              <a:ext uri="{FF2B5EF4-FFF2-40B4-BE49-F238E27FC236}">
                <a16:creationId xmlns:a16="http://schemas.microsoft.com/office/drawing/2014/main" id="{DA4B223F-4091-4FDF-9D9C-F834F351770F}"/>
              </a:ext>
            </a:extLst>
          </p:cNvPr>
          <p:cNvSpPr>
            <a:spLocks noGrp="1"/>
          </p:cNvSpPr>
          <p:nvPr>
            <p:ph type="body" sz="quarter" idx="10" hasCustomPrompt="1"/>
          </p:nvPr>
        </p:nvSpPr>
        <p:spPr>
          <a:xfrm>
            <a:off x="8287200" y="165600"/>
            <a:ext cx="682625" cy="280988"/>
          </a:xfrm>
          <a:blipFill>
            <a:blip r:embed="rId3"/>
            <a:stretch>
              <a:fillRect/>
            </a:stretch>
          </a:blipFill>
        </p:spPr>
        <p:txBody>
          <a:bodyPr/>
          <a:lstStyle>
            <a:lvl1pPr marL="0" indent="0">
              <a:buFontTx/>
              <a:buNone/>
              <a:defRPr sz="800"/>
            </a:lvl1pPr>
            <a:lvl2pPr>
              <a:defRPr sz="800"/>
            </a:lvl2pPr>
            <a:lvl3pPr>
              <a:defRPr sz="800"/>
            </a:lvl3pPr>
            <a:lvl4pPr>
              <a:defRPr sz="800"/>
            </a:lvl4pPr>
            <a:lvl5pPr>
              <a:defRPr sz="800"/>
            </a:lvl5pPr>
          </a:lstStyle>
          <a:p>
            <a:pPr lvl="0"/>
            <a:r>
              <a:rPr lang="da-DK" dirty="0"/>
              <a:t> </a:t>
            </a:r>
          </a:p>
        </p:txBody>
      </p:sp>
      <p:sp>
        <p:nvSpPr>
          <p:cNvPr id="5" name="Titel 4">
            <a:extLst>
              <a:ext uri="{FF2B5EF4-FFF2-40B4-BE49-F238E27FC236}">
                <a16:creationId xmlns:a16="http://schemas.microsoft.com/office/drawing/2014/main" id="{3E4237DD-06DD-42B8-8240-AB200D7B0B9F}"/>
              </a:ext>
            </a:extLst>
          </p:cNvPr>
          <p:cNvSpPr>
            <a:spLocks noGrp="1"/>
          </p:cNvSpPr>
          <p:nvPr>
            <p:ph type="title" hasCustomPrompt="1"/>
          </p:nvPr>
        </p:nvSpPr>
        <p:spPr>
          <a:xfrm>
            <a:off x="1231200" y="2084400"/>
            <a:ext cx="6681600" cy="1119600"/>
          </a:xfrm>
        </p:spPr>
        <p:txBody>
          <a:bodyPr anchor="ctr"/>
          <a:lstStyle>
            <a:lvl1pPr algn="ctr">
              <a:defRPr>
                <a:solidFill>
                  <a:schemeClr val="bg1"/>
                </a:solidFill>
              </a:defRPr>
            </a:lvl1pPr>
          </a:lstStyle>
          <a:p>
            <a:r>
              <a:rPr lang="da-DK" dirty="0"/>
              <a:t>Title - new </a:t>
            </a:r>
            <a:r>
              <a:rPr lang="da-DK" dirty="0" err="1"/>
              <a:t>section</a:t>
            </a:r>
            <a:r>
              <a:rPr lang="da-DK" dirty="0"/>
              <a:t> </a:t>
            </a:r>
          </a:p>
        </p:txBody>
      </p:sp>
    </p:spTree>
    <p:extLst>
      <p:ext uri="{BB962C8B-B14F-4D97-AF65-F5344CB8AC3E}">
        <p14:creationId xmlns:p14="http://schemas.microsoft.com/office/powerpoint/2010/main" val="38803698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text and graphics,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dirty="0"/>
              <a:t>Write a </a:t>
            </a:r>
            <a:r>
              <a:rPr lang="da-DK" dirty="0" err="1"/>
              <a:t>headline</a:t>
            </a:r>
            <a:endParaRPr lang="da-DK" dirty="0"/>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4" name="Pladsholder til dato 3">
            <a:extLst>
              <a:ext uri="{FF2B5EF4-FFF2-40B4-BE49-F238E27FC236}">
                <a16:creationId xmlns:a16="http://schemas.microsoft.com/office/drawing/2014/main" id="{22ECD588-F621-44AA-8A62-0C50BFFB711A}"/>
              </a:ext>
            </a:extLst>
          </p:cNvPr>
          <p:cNvSpPr>
            <a:spLocks noGrp="1"/>
          </p:cNvSpPr>
          <p:nvPr>
            <p:ph type="dt" sz="half" idx="10"/>
          </p:nvPr>
        </p:nvSpPr>
        <p:spPr/>
        <p:txBody>
          <a:bodyPr/>
          <a:lstStyle/>
          <a:p>
            <a:fld id="{DC996A6F-DA8E-43A0-8F90-1EF260BF1647}" type="datetime1">
              <a:rPr lang="en-GB" smtClean="0"/>
              <a:t>01/06/2023</a:t>
            </a:fld>
            <a:endParaRPr lang="da-DK" dirty="0"/>
          </a:p>
        </p:txBody>
      </p:sp>
      <p:sp>
        <p:nvSpPr>
          <p:cNvPr id="5" name="Pladsholder til sidefod 4">
            <a:extLst>
              <a:ext uri="{FF2B5EF4-FFF2-40B4-BE49-F238E27FC236}">
                <a16:creationId xmlns:a16="http://schemas.microsoft.com/office/drawing/2014/main" id="{C792E031-0B5B-46B0-9B98-6106B327733E}"/>
              </a:ext>
            </a:extLst>
          </p:cNvPr>
          <p:cNvSpPr>
            <a:spLocks noGrp="1"/>
          </p:cNvSpPr>
          <p:nvPr>
            <p:ph type="ftr" sz="quarter" idx="11"/>
          </p:nvPr>
        </p:nvSpPr>
        <p:spPr/>
        <p:txBody>
          <a:bodyPr/>
          <a:lstStyle/>
          <a:p>
            <a:r>
              <a:rPr lang="da-DK"/>
              <a:t>Footer</a:t>
            </a:r>
            <a:endParaRPr lang="da-DK" dirty="0"/>
          </a:p>
        </p:txBody>
      </p:sp>
    </p:spTree>
    <p:extLst>
      <p:ext uri="{BB962C8B-B14F-4D97-AF65-F5344CB8AC3E}">
        <p14:creationId xmlns:p14="http://schemas.microsoft.com/office/powerpoint/2010/main" val="330914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line, Text, Graphics">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C8FF6-EE81-9942-9F83-3203DA6BBA2E}"/>
              </a:ext>
            </a:extLst>
          </p:cNvPr>
          <p:cNvSpPr>
            <a:spLocks noGrp="1"/>
          </p:cNvSpPr>
          <p:nvPr>
            <p:ph type="title" hasCustomPrompt="1"/>
          </p:nvPr>
        </p:nvSpPr>
        <p:spPr>
          <a:xfrm>
            <a:off x="453600" y="583201"/>
            <a:ext cx="7513393" cy="633758"/>
          </a:xfrm>
          <a:prstGeom prst="rect">
            <a:avLst/>
          </a:prstGeom>
        </p:spPr>
        <p:txBody>
          <a:bodyPr/>
          <a:lstStyle>
            <a:lvl1pPr>
              <a:defRPr/>
            </a:lvl1pPr>
          </a:lstStyle>
          <a:p>
            <a:r>
              <a:rPr lang="da-DK" dirty="0"/>
              <a:t>Write a </a:t>
            </a:r>
            <a:r>
              <a:rPr lang="da-DK" dirty="0" err="1"/>
              <a:t>headline</a:t>
            </a:r>
            <a:endParaRPr lang="da-DK" dirty="0"/>
          </a:p>
        </p:txBody>
      </p:sp>
      <p:sp>
        <p:nvSpPr>
          <p:cNvPr id="3" name="Pladsholder til tekst 2">
            <a:extLst>
              <a:ext uri="{FF2B5EF4-FFF2-40B4-BE49-F238E27FC236}">
                <a16:creationId xmlns:a16="http://schemas.microsoft.com/office/drawing/2014/main" id="{A91604F5-5A91-499E-A334-4073C77421D0}"/>
              </a:ext>
            </a:extLst>
          </p:cNvPr>
          <p:cNvSpPr>
            <a:spLocks noGrp="1"/>
          </p:cNvSpPr>
          <p:nvPr>
            <p:ph type="body" sz="quarter" idx="15" hasCustomPrompt="1"/>
          </p:nvPr>
        </p:nvSpPr>
        <p:spPr>
          <a:xfrm>
            <a:off x="468000" y="57600"/>
            <a:ext cx="7512844" cy="334800"/>
          </a:xfrm>
          <a:prstGeom prst="rect">
            <a:avLst/>
          </a:prstGeom>
        </p:spPr>
        <p:txBody>
          <a:bodyPr/>
          <a:lstStyle>
            <a:lvl1pPr marL="0" indent="0" algn="l">
              <a:buFontTx/>
              <a:buNone/>
              <a:defRPr sz="1800" b="0">
                <a:solidFill>
                  <a:schemeClr val="tx2"/>
                </a:solidFill>
              </a:defRPr>
            </a:lvl1pPr>
            <a:lvl2pPr marL="261938" indent="0">
              <a:buFontTx/>
              <a:buNone/>
              <a:defRPr/>
            </a:lvl2pPr>
            <a:lvl3pPr marL="528638" indent="0">
              <a:buFontTx/>
              <a:buNone/>
              <a:defRPr/>
            </a:lvl3pPr>
            <a:lvl4pPr marL="808435" indent="0">
              <a:buFontTx/>
              <a:buNone/>
              <a:defRPr/>
            </a:lvl4pPr>
            <a:lvl5pPr marL="1079897" indent="0">
              <a:buFontTx/>
              <a:buNone/>
              <a:defRPr/>
            </a:lvl5pPr>
          </a:lstStyle>
          <a:p>
            <a:pPr lvl="0"/>
            <a:r>
              <a:rPr lang="da-DK" dirty="0"/>
              <a:t>Write the titel of the new </a:t>
            </a:r>
            <a:r>
              <a:rPr lang="da-DK" dirty="0" err="1"/>
              <a:t>section</a:t>
            </a:r>
            <a:endParaRPr lang="da-DK" dirty="0"/>
          </a:p>
        </p:txBody>
      </p:sp>
      <p:sp>
        <p:nvSpPr>
          <p:cNvPr id="9" name="Pladsholder til indhold 2">
            <a:extLst>
              <a:ext uri="{FF2B5EF4-FFF2-40B4-BE49-F238E27FC236}">
                <a16:creationId xmlns:a16="http://schemas.microsoft.com/office/drawing/2014/main" id="{0DAF1F95-9034-4B90-BCC6-99A27572F35D}"/>
              </a:ext>
            </a:extLst>
          </p:cNvPr>
          <p:cNvSpPr>
            <a:spLocks noGrp="1"/>
          </p:cNvSpPr>
          <p:nvPr>
            <p:ph idx="1" hasCustomPrompt="1"/>
          </p:nvPr>
        </p:nvSpPr>
        <p:spPr>
          <a:xfrm>
            <a:off x="453600" y="1486800"/>
            <a:ext cx="7514100" cy="3060000"/>
          </a:xfrm>
          <a:prstGeom prst="rect">
            <a:avLst/>
          </a:prstGeom>
        </p:spPr>
        <p:txBody>
          <a:body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cxnSp>
        <p:nvCxnSpPr>
          <p:cNvPr id="8" name="Lige forbindelse 7">
            <a:extLst>
              <a:ext uri="{FF2B5EF4-FFF2-40B4-BE49-F238E27FC236}">
                <a16:creationId xmlns:a16="http://schemas.microsoft.com/office/drawing/2014/main" id="{B20B880C-A339-430F-8066-C5FCA324FD58}"/>
              </a:ext>
            </a:extLst>
          </p:cNvPr>
          <p:cNvCxnSpPr>
            <a:cxnSpLocks/>
          </p:cNvCxnSpPr>
          <p:nvPr userDrawn="1"/>
        </p:nvCxnSpPr>
        <p:spPr>
          <a:xfrm>
            <a:off x="569026" y="410400"/>
            <a:ext cx="7449401"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Pladsholder til dato 1">
            <a:extLst>
              <a:ext uri="{FF2B5EF4-FFF2-40B4-BE49-F238E27FC236}">
                <a16:creationId xmlns:a16="http://schemas.microsoft.com/office/drawing/2014/main" id="{58F6EECE-AA91-4E6B-95B7-EB6FCC43262F}"/>
              </a:ext>
            </a:extLst>
          </p:cNvPr>
          <p:cNvSpPr>
            <a:spLocks noGrp="1"/>
          </p:cNvSpPr>
          <p:nvPr>
            <p:ph type="dt" sz="half" idx="16"/>
          </p:nvPr>
        </p:nvSpPr>
        <p:spPr/>
        <p:txBody>
          <a:bodyPr/>
          <a:lstStyle/>
          <a:p>
            <a:fld id="{8C01ADBA-60E4-4301-9506-CE0BD332B572}" type="datetime1">
              <a:rPr lang="en-GB" smtClean="0"/>
              <a:t>01/06/2023</a:t>
            </a:fld>
            <a:endParaRPr lang="da-DK" dirty="0"/>
          </a:p>
        </p:txBody>
      </p:sp>
      <p:sp>
        <p:nvSpPr>
          <p:cNvPr id="5" name="Pladsholder til sidefod 4">
            <a:extLst>
              <a:ext uri="{FF2B5EF4-FFF2-40B4-BE49-F238E27FC236}">
                <a16:creationId xmlns:a16="http://schemas.microsoft.com/office/drawing/2014/main" id="{733C7817-023B-4FD6-96C5-48FB9EB4C27D}"/>
              </a:ext>
            </a:extLst>
          </p:cNvPr>
          <p:cNvSpPr>
            <a:spLocks noGrp="1"/>
          </p:cNvSpPr>
          <p:nvPr>
            <p:ph type="ftr" sz="quarter" idx="17"/>
          </p:nvPr>
        </p:nvSpPr>
        <p:spPr/>
        <p:txBody>
          <a:bodyPr/>
          <a:lstStyle/>
          <a:p>
            <a:r>
              <a:rPr lang="da-DK"/>
              <a:t>Footer</a:t>
            </a:r>
            <a:endParaRPr lang="da-DK" dirty="0"/>
          </a:p>
        </p:txBody>
      </p:sp>
    </p:spTree>
    <p:extLst>
      <p:ext uri="{BB962C8B-B14F-4D97-AF65-F5344CB8AC3E}">
        <p14:creationId xmlns:p14="http://schemas.microsoft.com/office/powerpoint/2010/main" val="39721555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2 textboxes,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417600"/>
            <a:ext cx="7459490" cy="611841"/>
          </a:xfrm>
          <a:prstGeom prst="rect">
            <a:avLst/>
          </a:prstGeom>
        </p:spPr>
        <p:txBody>
          <a:bodyPr/>
          <a:lstStyle>
            <a:lvl1pPr>
              <a:defRPr/>
            </a:lvl1pPr>
          </a:lstStyle>
          <a:p>
            <a:r>
              <a:rPr lang="da-DK" dirty="0"/>
              <a:t>Write a </a:t>
            </a:r>
            <a:r>
              <a:rPr lang="da-DK" dirty="0" err="1"/>
              <a:t>headline</a:t>
            </a:r>
            <a:endParaRPr lang="da-DK" dirty="0"/>
          </a:p>
        </p:txBody>
      </p:sp>
      <p:sp>
        <p:nvSpPr>
          <p:cNvPr id="3" name="Pladsholder til indhold 2"/>
          <p:cNvSpPr>
            <a:spLocks noGrp="1"/>
          </p:cNvSpPr>
          <p:nvPr>
            <p:ph sz="half" idx="1" hasCustomPrompt="1"/>
          </p:nvPr>
        </p:nvSpPr>
        <p:spPr>
          <a:xfrm>
            <a:off x="530352"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13" name="Pladsholder til indhold 2">
            <a:extLst>
              <a:ext uri="{FF2B5EF4-FFF2-40B4-BE49-F238E27FC236}">
                <a16:creationId xmlns:a16="http://schemas.microsoft.com/office/drawing/2014/main" id="{120529FE-C54C-9E4A-A1F8-0455ECBFB6C0}"/>
              </a:ext>
            </a:extLst>
          </p:cNvPr>
          <p:cNvSpPr>
            <a:spLocks noGrp="1"/>
          </p:cNvSpPr>
          <p:nvPr>
            <p:ph sz="half" idx="10" hasCustomPrompt="1"/>
          </p:nvPr>
        </p:nvSpPr>
        <p:spPr>
          <a:xfrm>
            <a:off x="4425843"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6" name="Pladsholder til dato 5">
            <a:extLst>
              <a:ext uri="{FF2B5EF4-FFF2-40B4-BE49-F238E27FC236}">
                <a16:creationId xmlns:a16="http://schemas.microsoft.com/office/drawing/2014/main" id="{DE85BFC6-A075-4220-B746-9898270F7A8B}"/>
              </a:ext>
            </a:extLst>
          </p:cNvPr>
          <p:cNvSpPr>
            <a:spLocks noGrp="1"/>
          </p:cNvSpPr>
          <p:nvPr>
            <p:ph type="dt" sz="half" idx="11"/>
          </p:nvPr>
        </p:nvSpPr>
        <p:spPr/>
        <p:txBody>
          <a:bodyPr/>
          <a:lstStyle/>
          <a:p>
            <a:fld id="{14B49A14-61AA-4C2C-BC25-FA14A06CF562}" type="datetime1">
              <a:rPr lang="en-GB" smtClean="0"/>
              <a:t>01/06/2023</a:t>
            </a:fld>
            <a:endParaRPr lang="da-DK" dirty="0"/>
          </a:p>
        </p:txBody>
      </p:sp>
      <p:sp>
        <p:nvSpPr>
          <p:cNvPr id="7" name="Pladsholder til sidefod 6">
            <a:extLst>
              <a:ext uri="{FF2B5EF4-FFF2-40B4-BE49-F238E27FC236}">
                <a16:creationId xmlns:a16="http://schemas.microsoft.com/office/drawing/2014/main" id="{B88876A8-C040-403E-B09A-B31D219F8E23}"/>
              </a:ext>
            </a:extLst>
          </p:cNvPr>
          <p:cNvSpPr>
            <a:spLocks noGrp="1"/>
          </p:cNvSpPr>
          <p:nvPr>
            <p:ph type="ftr" sz="quarter" idx="12"/>
          </p:nvPr>
        </p:nvSpPr>
        <p:spPr/>
        <p:txBody>
          <a:bodyPr/>
          <a:lstStyle/>
          <a:p>
            <a:r>
              <a:rPr lang="da-DK"/>
              <a:t>Footer</a:t>
            </a:r>
            <a:endParaRPr lang="da-DK" dirty="0"/>
          </a:p>
        </p:txBody>
      </p:sp>
    </p:spTree>
    <p:extLst>
      <p:ext uri="{BB962C8B-B14F-4D97-AF65-F5344CB8AC3E}">
        <p14:creationId xmlns:p14="http://schemas.microsoft.com/office/powerpoint/2010/main" val="1186348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adline, textbox, photo">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69AAC330-45F3-A24D-BB57-BA688549E3FA}"/>
              </a:ext>
            </a:extLst>
          </p:cNvPr>
          <p:cNvSpPr>
            <a:spLocks noGrp="1"/>
          </p:cNvSpPr>
          <p:nvPr>
            <p:ph type="pic" sz="quarter" idx="10" hasCustomPrompt="1"/>
          </p:nvPr>
        </p:nvSpPr>
        <p:spPr>
          <a:xfrm>
            <a:off x="4572000" y="0"/>
            <a:ext cx="4572000" cy="5880619"/>
          </a:xfrm>
          <a:prstGeom prst="rect">
            <a:avLst/>
          </a:prstGeom>
          <a:noFill/>
        </p:spPr>
        <p:txBody>
          <a:bodyPr/>
          <a:lstStyle>
            <a:lvl1pPr marL="0" indent="0">
              <a:buFontTx/>
              <a:buNone/>
              <a:defRPr/>
            </a:lvl1pPr>
          </a:lstStyle>
          <a:p>
            <a:r>
              <a:rPr lang="da-DK" dirty="0" err="1"/>
              <a:t>Click</a:t>
            </a:r>
            <a:r>
              <a:rPr lang="da-DK" dirty="0"/>
              <a:t> </a:t>
            </a:r>
            <a:r>
              <a:rPr lang="da-DK" dirty="0" err="1"/>
              <a:t>icon</a:t>
            </a:r>
            <a:r>
              <a:rPr lang="da-DK" dirty="0"/>
              <a:t> to </a:t>
            </a:r>
            <a:r>
              <a:rPr lang="da-DK" dirty="0" err="1"/>
              <a:t>add</a:t>
            </a:r>
            <a:r>
              <a:rPr lang="da-DK" dirty="0"/>
              <a:t> a </a:t>
            </a:r>
            <a:r>
              <a:rPr lang="da-DK" dirty="0" err="1"/>
              <a:t>photo</a:t>
            </a:r>
            <a:endParaRPr lang="da-DK" dirty="0"/>
          </a:p>
        </p:txBody>
      </p:sp>
      <p:sp>
        <p:nvSpPr>
          <p:cNvPr id="2" name="Titel 1"/>
          <p:cNvSpPr>
            <a:spLocks noGrp="1"/>
          </p:cNvSpPr>
          <p:nvPr>
            <p:ph type="title" hasCustomPrompt="1"/>
          </p:nvPr>
        </p:nvSpPr>
        <p:spPr>
          <a:xfrm>
            <a:off x="530354" y="417514"/>
            <a:ext cx="3617902" cy="611186"/>
          </a:xfrm>
          <a:prstGeom prst="rect">
            <a:avLst/>
          </a:prstGeom>
        </p:spPr>
        <p:txBody>
          <a:bodyPr/>
          <a:lstStyle>
            <a:lvl1pPr>
              <a:defRPr>
                <a:solidFill>
                  <a:schemeClr val="tx2"/>
                </a:solidFill>
              </a:defRPr>
            </a:lvl1pPr>
          </a:lstStyle>
          <a:p>
            <a:r>
              <a:rPr lang="da-DK" dirty="0"/>
              <a:t>Write a </a:t>
            </a:r>
            <a:r>
              <a:rPr lang="da-DK" dirty="0" err="1"/>
              <a:t>headline</a:t>
            </a:r>
            <a:endParaRPr lang="da-DK" dirty="0"/>
          </a:p>
        </p:txBody>
      </p:sp>
      <p:sp>
        <p:nvSpPr>
          <p:cNvPr id="7" name="Pladsholder til tekst 6">
            <a:extLst>
              <a:ext uri="{FF2B5EF4-FFF2-40B4-BE49-F238E27FC236}">
                <a16:creationId xmlns:a16="http://schemas.microsoft.com/office/drawing/2014/main" id="{EEB751A9-AAE0-D446-AE13-CF967B6CA1F4}"/>
              </a:ext>
            </a:extLst>
          </p:cNvPr>
          <p:cNvSpPr>
            <a:spLocks noGrp="1"/>
          </p:cNvSpPr>
          <p:nvPr>
            <p:ph type="body" sz="quarter" idx="11" hasCustomPrompt="1"/>
          </p:nvPr>
        </p:nvSpPr>
        <p:spPr>
          <a:xfrm>
            <a:off x="530354" y="1486800"/>
            <a:ext cx="3617902" cy="3115050"/>
          </a:xfrm>
          <a:prstGeom prst="rect">
            <a:avLst/>
          </a:prstGeom>
        </p:spPr>
        <p:txBody>
          <a:bodyPr/>
          <a:lstStyle>
            <a:lvl1pPr>
              <a:buClr>
                <a:schemeClr val="tx2"/>
              </a:buClr>
              <a:defRPr/>
            </a:lvl1pPr>
            <a:lvl2pPr>
              <a:buClr>
                <a:schemeClr val="tx2"/>
              </a:buClr>
              <a:defRPr/>
            </a:lvl2pPr>
            <a:lvl3pPr>
              <a:buClr>
                <a:schemeClr val="tx2"/>
              </a:buClr>
              <a:defRPr/>
            </a:lvl3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2"/>
            <a:endParaRPr lang="da-DK" dirty="0"/>
          </a:p>
        </p:txBody>
      </p:sp>
      <p:sp>
        <p:nvSpPr>
          <p:cNvPr id="8" name="Pladsholder til tekst 3">
            <a:extLst>
              <a:ext uri="{FF2B5EF4-FFF2-40B4-BE49-F238E27FC236}">
                <a16:creationId xmlns:a16="http://schemas.microsoft.com/office/drawing/2014/main" id="{4B583656-40E3-4356-85E4-56F394D15F7F}"/>
              </a:ext>
            </a:extLst>
          </p:cNvPr>
          <p:cNvSpPr>
            <a:spLocks noGrp="1"/>
          </p:cNvSpPr>
          <p:nvPr>
            <p:ph type="body" sz="quarter" idx="12" hasCustomPrompt="1"/>
          </p:nvPr>
        </p:nvSpPr>
        <p:spPr>
          <a:xfrm>
            <a:off x="8286750" y="1651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276696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_several lines per topic">
    <p:bg>
      <p:bgPr>
        <a:solidFill>
          <a:srgbClr val="AF161E"/>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04511C7-566B-4B80-B1AD-84DC746AEA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2" name="Titel 1"/>
          <p:cNvSpPr>
            <a:spLocks noGrp="1"/>
          </p:cNvSpPr>
          <p:nvPr>
            <p:ph type="title" hasCustomPrompt="1"/>
          </p:nvPr>
        </p:nvSpPr>
        <p:spPr>
          <a:xfrm>
            <a:off x="493200" y="417600"/>
            <a:ext cx="7639200" cy="676800"/>
          </a:xfrm>
          <a:prstGeom prst="rect">
            <a:avLst/>
          </a:prstGeom>
        </p:spPr>
        <p:txBody>
          <a:bodyPr anchor="t"/>
          <a:lstStyle>
            <a:lvl1pPr>
              <a:defRPr sz="3600">
                <a:solidFill>
                  <a:schemeClr val="tx1"/>
                </a:solidFill>
              </a:defRPr>
            </a:lvl1pPr>
          </a:lstStyle>
          <a:p>
            <a:r>
              <a:rPr lang="da-DK" dirty="0"/>
              <a:t>Agenda </a:t>
            </a:r>
            <a:r>
              <a:rPr lang="da-DK" dirty="0" err="1"/>
              <a:t>several</a:t>
            </a:r>
            <a:r>
              <a:rPr lang="da-DK" dirty="0"/>
              <a:t> lines per </a:t>
            </a:r>
            <a:r>
              <a:rPr lang="da-DK" dirty="0" err="1"/>
              <a:t>topic</a:t>
            </a:r>
            <a:endParaRPr lang="da-DK" dirty="0"/>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22" name="Pladsholder til tekst 28">
            <a:extLst>
              <a:ext uri="{FF2B5EF4-FFF2-40B4-BE49-F238E27FC236}">
                <a16:creationId xmlns:a16="http://schemas.microsoft.com/office/drawing/2014/main" id="{61742C75-DA4C-4843-BB74-CC42F7102F7E}"/>
              </a:ext>
            </a:extLst>
          </p:cNvPr>
          <p:cNvSpPr>
            <a:spLocks noGrp="1" noChangeAspect="1"/>
          </p:cNvSpPr>
          <p:nvPr>
            <p:ph type="body" sz="quarter" idx="10" hasCustomPrompt="1"/>
          </p:nvPr>
        </p:nvSpPr>
        <p:spPr>
          <a:xfrm>
            <a:off x="493200" y="1566000"/>
            <a:ext cx="7639200" cy="2808461"/>
          </a:xfrm>
        </p:spPr>
        <p:txBody>
          <a:bodyPr wrap="square" anchor="t" anchorCtr="0">
            <a:spAutoFit/>
          </a:bodyPr>
          <a:lstStyle>
            <a:lvl1pPr marL="1341438" indent="-1341438" algn="l">
              <a:buNone/>
              <a:tabLst>
                <a:tab pos="1341438" algn="l"/>
              </a:tabLst>
              <a:defRPr sz="1550" b="0">
                <a:solidFill>
                  <a:schemeClr val="tx1"/>
                </a:solidFill>
              </a:defRPr>
            </a:lvl1pPr>
          </a:lstStyle>
          <a:p>
            <a:pPr lvl="0"/>
            <a:r>
              <a:rPr lang="da-DK" dirty="0"/>
              <a:t>Write time. Press TAB og </a:t>
            </a:r>
            <a:r>
              <a:rPr lang="da-DK" dirty="0" err="1"/>
              <a:t>write</a:t>
            </a:r>
            <a:r>
              <a:rPr lang="da-DK" dirty="0"/>
              <a:t> the </a:t>
            </a:r>
            <a:r>
              <a:rPr lang="da-DK" dirty="0" err="1"/>
              <a:t>topic</a:t>
            </a:r>
            <a:r>
              <a:rPr lang="da-DK" dirty="0"/>
              <a:t>. Press ENTER </a:t>
            </a:r>
            <a:r>
              <a:rPr lang="da-DK" dirty="0" err="1"/>
              <a:t>ENTER</a:t>
            </a:r>
            <a:r>
              <a:rPr lang="da-DK" dirty="0"/>
              <a:t> to start </a:t>
            </a:r>
            <a:r>
              <a:rPr lang="da-DK" dirty="0" err="1"/>
              <a:t>next</a:t>
            </a:r>
            <a:r>
              <a:rPr lang="da-DK" dirty="0"/>
              <a:t> </a:t>
            </a:r>
            <a:r>
              <a:rPr lang="da-DK" dirty="0" err="1"/>
              <a:t>topix</a:t>
            </a:r>
            <a:endParaRPr lang="da-DK" dirty="0"/>
          </a:p>
          <a:p>
            <a:pPr lvl="0"/>
            <a:endParaRPr lang="da-DK" dirty="0"/>
          </a:p>
          <a:p>
            <a:pPr lvl="0"/>
            <a:endParaRPr lang="da-DK" dirty="0"/>
          </a:p>
          <a:p>
            <a:pPr lvl="0"/>
            <a:endParaRPr lang="da-DK" dirty="0"/>
          </a:p>
          <a:p>
            <a:pPr lvl="0"/>
            <a:endParaRPr lang="da-DK" dirty="0"/>
          </a:p>
          <a:p>
            <a:pPr lvl="0"/>
            <a:endParaRPr lang="da-DK" dirty="0"/>
          </a:p>
          <a:p>
            <a:pPr lvl="0"/>
            <a:endParaRPr lang="da-DK" dirty="0"/>
          </a:p>
          <a:p>
            <a:pPr lvl="0"/>
            <a:endParaRPr lang="da-DK" dirty="0"/>
          </a:p>
        </p:txBody>
      </p:sp>
    </p:spTree>
    <p:extLst>
      <p:ext uri="{BB962C8B-B14F-4D97-AF65-F5344CB8AC3E}">
        <p14:creationId xmlns:p14="http://schemas.microsoft.com/office/powerpoint/2010/main" val="3942141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One line per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69" y="417600"/>
            <a:ext cx="7638555" cy="678335"/>
          </a:xfrm>
          <a:prstGeom prst="rect">
            <a:avLst/>
          </a:prstGeom>
        </p:spPr>
        <p:txBody>
          <a:bodyPr anchor="t"/>
          <a:lstStyle>
            <a:lvl1pPr>
              <a:defRPr sz="3600">
                <a:solidFill>
                  <a:schemeClr val="tx1"/>
                </a:solidFill>
              </a:defRPr>
            </a:lvl1pPr>
          </a:lstStyle>
          <a:p>
            <a:r>
              <a:rPr lang="da-DK" dirty="0"/>
              <a:t>Agenda – One line: Overview</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sz="1550" b="1"/>
            </a:lvl1pPr>
          </a:lstStyle>
          <a:p>
            <a:pPr lvl="0"/>
            <a:r>
              <a:rPr lang="da-DK" dirty="0" err="1"/>
              <a:t>Topic</a:t>
            </a:r>
            <a:endParaRPr lang="da-DK" dirty="0"/>
          </a:p>
        </p:txBody>
      </p:sp>
    </p:spTree>
    <p:extLst>
      <p:ext uri="{BB962C8B-B14F-4D97-AF65-F5344CB8AC3E}">
        <p14:creationId xmlns:p14="http://schemas.microsoft.com/office/powerpoint/2010/main" val="41299176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Show 1.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1</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17" name="Rektangel 16">
            <a:extLst>
              <a:ext uri="{FF2B5EF4-FFF2-40B4-BE49-F238E27FC236}">
                <a16:creationId xmlns:a16="http://schemas.microsoft.com/office/drawing/2014/main" id="{B21671F8-A1D9-4C4A-9D42-469B5E1CC8A4}"/>
              </a:ext>
            </a:extLst>
          </p:cNvPr>
          <p:cNvSpPr/>
          <p:nvPr userDrawn="1"/>
        </p:nvSpPr>
        <p:spPr>
          <a:xfrm>
            <a:off x="-8409" y="1554555"/>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41494181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Show 2.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2</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solidFill>
                  <a:schemeClr val="tx1"/>
                </a:solidFill>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70F1BD89-5A33-4BA8-A1DD-B10A5C5B35F5}"/>
              </a:ext>
            </a:extLst>
          </p:cNvPr>
          <p:cNvSpPr/>
          <p:nvPr userDrawn="1"/>
        </p:nvSpPr>
        <p:spPr>
          <a:xfrm>
            <a:off x="0" y="2012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277058675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Show 3.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3</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561A0F58-2092-4A7D-B2E4-3F267179EC90}"/>
              </a:ext>
            </a:extLst>
          </p:cNvPr>
          <p:cNvSpPr/>
          <p:nvPr userDrawn="1"/>
        </p:nvSpPr>
        <p:spPr>
          <a:xfrm>
            <a:off x="-52039" y="25056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2721458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line, text and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dirty="0"/>
              <a:t>Write a </a:t>
            </a:r>
            <a:r>
              <a:rPr lang="da-DK" dirty="0" err="1"/>
              <a:t>headline</a:t>
            </a:r>
            <a:endParaRPr lang="da-DK" dirty="0"/>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Tree>
    <p:extLst>
      <p:ext uri="{BB962C8B-B14F-4D97-AF65-F5344CB8AC3E}">
        <p14:creationId xmlns:p14="http://schemas.microsoft.com/office/powerpoint/2010/main" val="146930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Show 4.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4</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508B1834-F379-4494-A484-310A55AF2A9C}"/>
              </a:ext>
            </a:extLst>
          </p:cNvPr>
          <p:cNvSpPr/>
          <p:nvPr userDrawn="1"/>
        </p:nvSpPr>
        <p:spPr>
          <a:xfrm>
            <a:off x="0" y="29808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194048963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Show 5.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5</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18" name="Rektangel 17">
            <a:extLst>
              <a:ext uri="{FF2B5EF4-FFF2-40B4-BE49-F238E27FC236}">
                <a16:creationId xmlns:a16="http://schemas.microsoft.com/office/drawing/2014/main" id="{61847041-B0D0-4370-BDDF-7358CB1F102E}"/>
              </a:ext>
            </a:extLst>
          </p:cNvPr>
          <p:cNvSpPr/>
          <p:nvPr userDrawn="1"/>
        </p:nvSpPr>
        <p:spPr>
          <a:xfrm>
            <a:off x="-8409" y="34560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405645795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Agenda. Show 6.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6</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3A0FD112-D3B3-478B-840F-FB428F3B64E7}"/>
              </a:ext>
            </a:extLst>
          </p:cNvPr>
          <p:cNvSpPr/>
          <p:nvPr userDrawn="1"/>
        </p:nvSpPr>
        <p:spPr>
          <a:xfrm>
            <a:off x="0" y="3938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en-US" noProof="0" dirty="0"/>
          </a:p>
        </p:txBody>
      </p:sp>
    </p:spTree>
    <p:extLst>
      <p:ext uri="{BB962C8B-B14F-4D97-AF65-F5344CB8AC3E}">
        <p14:creationId xmlns:p14="http://schemas.microsoft.com/office/powerpoint/2010/main" val="156293171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phics">
    <p:bg>
      <p:bgPr>
        <a:solidFill>
          <a:schemeClr val="bg1"/>
        </a:solidFill>
        <a:effectLst/>
      </p:bgPr>
    </p:bg>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BD9BCD9F-4373-4E4D-A5E2-7283F74D4395}"/>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dirty="0" err="1"/>
              <a:t>Click</a:t>
            </a:r>
            <a:r>
              <a:rPr lang="da-DK" dirty="0"/>
              <a:t> </a:t>
            </a:r>
            <a:r>
              <a:rPr lang="da-DK" dirty="0" err="1"/>
              <a:t>icon</a:t>
            </a:r>
            <a:r>
              <a:rPr lang="da-DK" dirty="0"/>
              <a:t> to </a:t>
            </a:r>
            <a:r>
              <a:rPr lang="da-DK" dirty="0" err="1"/>
              <a:t>add</a:t>
            </a:r>
            <a:r>
              <a:rPr lang="da-DK" dirty="0"/>
              <a:t> </a:t>
            </a:r>
            <a:r>
              <a:rPr lang="da-DK" dirty="0" err="1"/>
              <a:t>any</a:t>
            </a:r>
            <a:r>
              <a:rPr lang="da-DK" dirty="0"/>
              <a:t> illustration</a:t>
            </a:r>
          </a:p>
        </p:txBody>
      </p:sp>
      <p:sp>
        <p:nvSpPr>
          <p:cNvPr id="2" name="Pladsholder til dato 1">
            <a:extLst>
              <a:ext uri="{FF2B5EF4-FFF2-40B4-BE49-F238E27FC236}">
                <a16:creationId xmlns:a16="http://schemas.microsoft.com/office/drawing/2014/main" id="{4C1962D9-4B32-4BE0-B3E9-165BA798A05B}"/>
              </a:ext>
            </a:extLst>
          </p:cNvPr>
          <p:cNvSpPr>
            <a:spLocks noGrp="1"/>
          </p:cNvSpPr>
          <p:nvPr>
            <p:ph type="dt" sz="half" idx="10"/>
          </p:nvPr>
        </p:nvSpPr>
        <p:spPr/>
        <p:txBody>
          <a:bodyPr/>
          <a:lstStyle/>
          <a:p>
            <a:fld id="{483C5F2B-923B-4B90-BE33-46F144F335AE}" type="datetime1">
              <a:rPr lang="en-GB" smtClean="0"/>
              <a:t>01/06/2023</a:t>
            </a:fld>
            <a:endParaRPr lang="da-DK" dirty="0"/>
          </a:p>
        </p:txBody>
      </p:sp>
      <p:sp>
        <p:nvSpPr>
          <p:cNvPr id="3" name="Pladsholder til sidefod 2">
            <a:extLst>
              <a:ext uri="{FF2B5EF4-FFF2-40B4-BE49-F238E27FC236}">
                <a16:creationId xmlns:a16="http://schemas.microsoft.com/office/drawing/2014/main" id="{6E339960-24EA-4FFA-8689-6228776780B3}"/>
              </a:ext>
            </a:extLst>
          </p:cNvPr>
          <p:cNvSpPr>
            <a:spLocks noGrp="1"/>
          </p:cNvSpPr>
          <p:nvPr>
            <p:ph type="ftr" sz="quarter" idx="11"/>
          </p:nvPr>
        </p:nvSpPr>
        <p:spPr/>
        <p:txBody>
          <a:bodyPr/>
          <a:lstStyle/>
          <a:p>
            <a:r>
              <a:rPr lang="da-DK"/>
              <a:t>Footer</a:t>
            </a:r>
            <a:endParaRPr lang="da-DK" dirty="0"/>
          </a:p>
        </p:txBody>
      </p:sp>
    </p:spTree>
    <p:extLst>
      <p:ext uri="{BB962C8B-B14F-4D97-AF65-F5344CB8AC3E}">
        <p14:creationId xmlns:p14="http://schemas.microsoft.com/office/powerpoint/2010/main" val="17441361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graphic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22CCA-D813-4232-A6D5-3CB16793F431}"/>
              </a:ext>
            </a:extLst>
          </p:cNvPr>
          <p:cNvSpPr>
            <a:spLocks noGrp="1"/>
          </p:cNvSpPr>
          <p:nvPr>
            <p:ph type="title" hasCustomPrompt="1"/>
          </p:nvPr>
        </p:nvSpPr>
        <p:spPr>
          <a:xfrm>
            <a:off x="529200" y="302400"/>
            <a:ext cx="7513200" cy="514800"/>
          </a:xfrm>
        </p:spPr>
        <p:txBody>
          <a:bodyPr anchor="ctr"/>
          <a:lstStyle>
            <a:lvl1pPr>
              <a:defRPr sz="2400"/>
            </a:lvl1pPr>
          </a:lstStyle>
          <a:p>
            <a:r>
              <a:rPr lang="da-DK" dirty="0"/>
              <a:t>Write </a:t>
            </a:r>
            <a:r>
              <a:rPr lang="da-DK" dirty="0" err="1"/>
              <a:t>title</a:t>
            </a:r>
            <a:r>
              <a:rPr lang="da-DK" dirty="0"/>
              <a:t> for the illustration</a:t>
            </a:r>
          </a:p>
        </p:txBody>
      </p:sp>
      <p:sp>
        <p:nvSpPr>
          <p:cNvPr id="9" name="Pladsholder til indhold 2">
            <a:extLst>
              <a:ext uri="{FF2B5EF4-FFF2-40B4-BE49-F238E27FC236}">
                <a16:creationId xmlns:a16="http://schemas.microsoft.com/office/drawing/2014/main" id="{E9A0D2B7-4B48-47DD-9795-A0F2580910F6}"/>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dirty="0" err="1"/>
              <a:t>Click</a:t>
            </a:r>
            <a:r>
              <a:rPr lang="da-DK" dirty="0"/>
              <a:t> </a:t>
            </a:r>
            <a:r>
              <a:rPr lang="da-DK" dirty="0" err="1"/>
              <a:t>icon</a:t>
            </a:r>
            <a:r>
              <a:rPr lang="da-DK" dirty="0"/>
              <a:t> to </a:t>
            </a:r>
            <a:r>
              <a:rPr lang="da-DK" dirty="0" err="1"/>
              <a:t>add</a:t>
            </a:r>
            <a:r>
              <a:rPr lang="da-DK" dirty="0"/>
              <a:t> </a:t>
            </a:r>
            <a:r>
              <a:rPr lang="da-DK" dirty="0" err="1"/>
              <a:t>any</a:t>
            </a:r>
            <a:r>
              <a:rPr lang="da-DK" dirty="0"/>
              <a:t> illustration</a:t>
            </a:r>
          </a:p>
        </p:txBody>
      </p:sp>
      <p:sp>
        <p:nvSpPr>
          <p:cNvPr id="4" name="Pladsholder til dato 3"/>
          <p:cNvSpPr>
            <a:spLocks noGrp="1"/>
          </p:cNvSpPr>
          <p:nvPr>
            <p:ph type="dt" sz="half" idx="10"/>
          </p:nvPr>
        </p:nvSpPr>
        <p:spPr>
          <a:xfrm rot="5400000">
            <a:off x="8366728" y="4375382"/>
            <a:ext cx="728040" cy="205199"/>
          </a:xfrm>
          <a:prstGeom prst="rect">
            <a:avLst/>
          </a:prstGeom>
        </p:spPr>
        <p:txBody>
          <a:bodyPr/>
          <a:lstStyle>
            <a:lvl1pPr algn="r">
              <a:defRPr sz="750">
                <a:solidFill>
                  <a:schemeClr val="bg1">
                    <a:lumMod val="50000"/>
                  </a:schemeClr>
                </a:solidFill>
              </a:defRPr>
            </a:lvl1pPr>
          </a:lstStyle>
          <a:p>
            <a:fld id="{47ADA7AC-AD37-4532-A6D5-BEB7BF0E2030}" type="datetime1">
              <a:rPr lang="en-GB" smtClean="0"/>
              <a:t>01/06/2023</a:t>
            </a:fld>
            <a:endParaRPr lang="da-DK" dirty="0"/>
          </a:p>
        </p:txBody>
      </p:sp>
      <p:sp>
        <p:nvSpPr>
          <p:cNvPr id="7" name="Pladsholder til sidefod 1">
            <a:extLst>
              <a:ext uri="{FF2B5EF4-FFF2-40B4-BE49-F238E27FC236}">
                <a16:creationId xmlns:a16="http://schemas.microsoft.com/office/drawing/2014/main" id="{A7E2B67E-AE29-41E2-8B3A-3F1B4CC0A829}"/>
              </a:ext>
            </a:extLst>
          </p:cNvPr>
          <p:cNvSpPr>
            <a:spLocks noGrp="1"/>
          </p:cNvSpPr>
          <p:nvPr>
            <p:ph type="ftr" sz="quarter" idx="3"/>
          </p:nvPr>
        </p:nvSpPr>
        <p:spPr>
          <a:xfrm rot="5400000">
            <a:off x="7147755" y="2428370"/>
            <a:ext cx="3165984" cy="205200"/>
          </a:xfrm>
          <a:prstGeom prst="rect">
            <a:avLst/>
          </a:prstGeom>
        </p:spPr>
        <p:txBody>
          <a:bodyPr vert="horz" lIns="91440" tIns="45720" rIns="91440" bIns="45720" rtlCol="0" anchor="t" anchorCtr="0"/>
          <a:lstStyle>
            <a:lvl1pPr algn="r">
              <a:defRPr sz="750">
                <a:solidFill>
                  <a:srgbClr val="7F7F7F"/>
                </a:solidFill>
                <a:latin typeface="Calibri" panose="020F0502020204030204" pitchFamily="34" charset="0"/>
                <a:cs typeface="Calibri" panose="020F0502020204030204" pitchFamily="34" charset="0"/>
              </a:defRPr>
            </a:lvl1pPr>
          </a:lstStyle>
          <a:p>
            <a:r>
              <a:rPr lang="da-DK"/>
              <a:t>Footer</a:t>
            </a:r>
            <a:endParaRPr lang="da-DK" dirty="0"/>
          </a:p>
        </p:txBody>
      </p:sp>
    </p:spTree>
    <p:extLst>
      <p:ext uri="{BB962C8B-B14F-4D97-AF65-F5344CB8AC3E}">
        <p14:creationId xmlns:p14="http://schemas.microsoft.com/office/powerpoint/2010/main" val="3470258096"/>
      </p:ext>
    </p:extLst>
  </p:cSld>
  <p:clrMapOvr>
    <a:masterClrMapping/>
  </p:clrMapOvr>
  <p:extLst>
    <p:ext uri="{DCECCB84-F9BA-43D5-87BE-67443E8EF086}">
      <p15:sldGuideLst xmlns:p15="http://schemas.microsoft.com/office/powerpoint/2012/main">
        <p15:guide id="1" orient="horz" pos="259"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 Read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chemeClr val="bg1"/>
          </a:solidFill>
        </p:spPr>
        <p:txBody>
          <a:bodyPr/>
          <a:lstStyle>
            <a:lvl1pPr marL="0" indent="0">
              <a:buFontTx/>
              <a:buNone/>
              <a:defRPr/>
            </a:lvl1pPr>
          </a:lstStyle>
          <a:p>
            <a:r>
              <a:rPr lang="da-DK" dirty="0" err="1"/>
              <a:t>Click</a:t>
            </a:r>
            <a:r>
              <a:rPr lang="da-DK" dirty="0"/>
              <a:t> the </a:t>
            </a:r>
            <a:r>
              <a:rPr lang="da-DK" dirty="0" err="1"/>
              <a:t>icon</a:t>
            </a:r>
            <a:r>
              <a:rPr lang="da-DK" dirty="0"/>
              <a:t> to </a:t>
            </a:r>
            <a:r>
              <a:rPr lang="da-DK" dirty="0" err="1"/>
              <a:t>add</a:t>
            </a:r>
            <a:r>
              <a:rPr lang="da-DK" dirty="0"/>
              <a:t> a </a:t>
            </a:r>
            <a:r>
              <a:rPr lang="da-DK" dirty="0" err="1"/>
              <a:t>photo</a:t>
            </a:r>
            <a:endParaRPr lang="da-DK" dirty="0"/>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388486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 White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rgbClr val="AE151D"/>
          </a:solidFill>
        </p:spPr>
        <p:txBody>
          <a:bodyPr/>
          <a:lstStyle>
            <a:lvl1pPr marL="0" indent="0">
              <a:buFontTx/>
              <a:buNone/>
              <a:defRPr/>
            </a:lvl1pPr>
          </a:lstStyle>
          <a:p>
            <a:r>
              <a:rPr lang="da-DK" dirty="0" err="1"/>
              <a:t>Click</a:t>
            </a:r>
            <a:r>
              <a:rPr lang="da-DK" dirty="0"/>
              <a:t> the </a:t>
            </a:r>
            <a:r>
              <a:rPr lang="da-DK" dirty="0" err="1"/>
              <a:t>icon</a:t>
            </a:r>
            <a:r>
              <a:rPr lang="da-DK" dirty="0"/>
              <a:t> to </a:t>
            </a:r>
            <a:r>
              <a:rPr lang="da-DK" dirty="0" err="1"/>
              <a:t>add</a:t>
            </a:r>
            <a:r>
              <a:rPr lang="da-DK" dirty="0"/>
              <a:t> a </a:t>
            </a:r>
            <a:r>
              <a:rPr lang="da-DK" dirty="0" err="1"/>
              <a:t>photo</a:t>
            </a:r>
            <a:endParaRPr lang="da-DK" dirty="0"/>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16867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photo - white">
    <p:spTree>
      <p:nvGrpSpPr>
        <p:cNvPr id="1" name=""/>
        <p:cNvGrpSpPr/>
        <p:nvPr/>
      </p:nvGrpSpPr>
      <p:grpSpPr>
        <a:xfrm>
          <a:off x="0" y="0"/>
          <a:ext cx="0" cy="0"/>
          <a:chOff x="0" y="0"/>
          <a:chExt cx="0" cy="0"/>
        </a:xfrm>
      </p:grpSpPr>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92532"/>
            <a:ext cx="9144000" cy="2571750"/>
          </a:xfrm>
          <a:prstGeom prst="rect">
            <a:avLst/>
          </a:prstGeom>
        </p:spPr>
        <p:txBody>
          <a:bodyPr/>
          <a:lstStyle>
            <a:lvl1pPr marL="0" indent="0">
              <a:buFontTx/>
              <a:buNone/>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2" name="Titel 1"/>
          <p:cNvSpPr>
            <a:spLocks noGrp="1"/>
          </p:cNvSpPr>
          <p:nvPr>
            <p:ph type="title" hasCustomPrompt="1"/>
          </p:nvPr>
        </p:nvSpPr>
        <p:spPr>
          <a:xfrm>
            <a:off x="530353" y="806400"/>
            <a:ext cx="7513393" cy="645459"/>
          </a:xfrm>
          <a:prstGeom prst="rect">
            <a:avLst/>
          </a:prstGeom>
        </p:spPr>
        <p:txBody>
          <a:bodyPr/>
          <a:lstStyle>
            <a:lvl1pPr>
              <a:defRPr/>
            </a:lvl1pPr>
          </a:lstStyle>
          <a:p>
            <a:r>
              <a:rPr lang="da-DK" dirty="0"/>
              <a:t>Write a </a:t>
            </a:r>
            <a:r>
              <a:rPr lang="da-DK" dirty="0" err="1"/>
              <a:t>headline</a:t>
            </a:r>
            <a:endParaRPr lang="da-DK" dirty="0"/>
          </a:p>
        </p:txBody>
      </p:sp>
    </p:spTree>
    <p:extLst>
      <p:ext uri="{BB962C8B-B14F-4D97-AF65-F5344CB8AC3E}">
        <p14:creationId xmlns:p14="http://schemas.microsoft.com/office/powerpoint/2010/main" val="3684702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photo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71750"/>
            <a:ext cx="9144000" cy="2571750"/>
          </a:xfrm>
          <a:prstGeom prst="rect">
            <a:avLst/>
          </a:prstGeom>
        </p:spPr>
        <p:txBody>
          <a:bodyPr/>
          <a:lstStyle>
            <a:lvl1pPr>
              <a:defRPr/>
            </a:lvl1pPr>
          </a:lstStyle>
          <a:p>
            <a:r>
              <a:rPr lang="da-DK" dirty="0" err="1"/>
              <a:t>Click</a:t>
            </a:r>
            <a:r>
              <a:rPr lang="da-DK" dirty="0"/>
              <a:t> and </a:t>
            </a:r>
            <a:r>
              <a:rPr lang="da-DK" dirty="0" err="1"/>
              <a:t>add</a:t>
            </a:r>
            <a:r>
              <a:rPr lang="da-DK" dirty="0"/>
              <a:t> a </a:t>
            </a:r>
            <a:r>
              <a:rPr lang="da-DK" dirty="0" err="1"/>
              <a:t>photo</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4140606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Textbox - read/black">
    <p:bg>
      <p:bgRef idx="1001">
        <a:schemeClr val="bg2"/>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3" y="806400"/>
            <a:ext cx="7416000" cy="72540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519100"/>
            <a:ext cx="7514100" cy="2022300"/>
          </a:xfrm>
          <a:prstGeom prst="rect">
            <a:avLst/>
          </a:prstGeom>
        </p:spPr>
        <p:txBody>
          <a:bodyPr/>
          <a:lstStyle>
            <a:lvl1pPr marL="0" indent="0">
              <a:buNone/>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7" name="Billede 6">
            <a:extLst>
              <a:ext uri="{FF2B5EF4-FFF2-40B4-BE49-F238E27FC236}">
                <a16:creationId xmlns:a16="http://schemas.microsoft.com/office/drawing/2014/main" id="{386577A6-B181-4B00-9AB1-351346F2F8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5140329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slide 2">
    <p:bg>
      <p:bgPr>
        <a:solidFill>
          <a:srgbClr val="AF161E"/>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664C8A0A-F7CE-4BF9-B658-FB54F06231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pic>
        <p:nvPicPr>
          <p:cNvPr id="10" name="Billede 9">
            <a:extLst>
              <a:ext uri="{FF2B5EF4-FFF2-40B4-BE49-F238E27FC236}">
                <a16:creationId xmlns:a16="http://schemas.microsoft.com/office/drawing/2014/main" id="{737298CC-2FC6-9A41-BBE6-F883F86E1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3747" y="222647"/>
            <a:ext cx="880946" cy="343605"/>
          </a:xfrm>
          <a:prstGeom prst="rect">
            <a:avLst/>
          </a:prstGeom>
        </p:spPr>
      </p:pic>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66982" y="2044800"/>
            <a:ext cx="2005735" cy="1036800"/>
          </a:xfrm>
          <a:prstGeom prst="rect">
            <a:avLst/>
          </a:prstGeom>
        </p:spPr>
      </p:pic>
    </p:spTree>
    <p:extLst>
      <p:ext uri="{BB962C8B-B14F-4D97-AF65-F5344CB8AC3E}">
        <p14:creationId xmlns:p14="http://schemas.microsoft.com/office/powerpoint/2010/main" val="197524273"/>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Textbox - read/whi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718676"/>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lumMod val="50000"/>
                </a:schemeClr>
              </a:solidFill>
            </a:endParaRPr>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bg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6853226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Textbox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78335"/>
          </a:xfrm>
          <a:prstGeom prst="rect">
            <a:avLst/>
          </a:prstGeom>
        </p:spPr>
        <p:txBody>
          <a:bodyPr/>
          <a:lstStyle>
            <a:lvl1pPr>
              <a:defRPr>
                <a:solidFill>
                  <a:schemeClr val="tx1"/>
                </a:solidFill>
              </a:defRPr>
            </a:lvl1pPr>
          </a:lstStyle>
          <a:p>
            <a:r>
              <a:rPr lang="da-DK" dirty="0"/>
              <a:t>Write a </a:t>
            </a:r>
            <a:r>
              <a:rPr lang="da-DK" dirty="0" err="1"/>
              <a:t>title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rgbClr val="AF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sz="200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 name="Pladsholder til dato 2" hidden="1">
            <a:extLst>
              <a:ext uri="{FF2B5EF4-FFF2-40B4-BE49-F238E27FC236}">
                <a16:creationId xmlns:a16="http://schemas.microsoft.com/office/drawing/2014/main" id="{35528CD9-A6A7-45E3-A6B4-F4C5923192AC}"/>
              </a:ext>
            </a:extLst>
          </p:cNvPr>
          <p:cNvSpPr>
            <a:spLocks noGrp="1"/>
          </p:cNvSpPr>
          <p:nvPr>
            <p:ph type="dt" sz="half" idx="15"/>
          </p:nvPr>
        </p:nvSpPr>
        <p:spPr>
          <a:xfrm rot="5400000">
            <a:off x="8479800" y="4238945"/>
            <a:ext cx="666000" cy="205200"/>
          </a:xfrm>
          <a:prstGeom prst="rect">
            <a:avLst/>
          </a:prstGeom>
        </p:spPr>
        <p:txBody>
          <a:bodyPr/>
          <a:lstStyle>
            <a:lvl1pPr>
              <a:defRPr>
                <a:solidFill>
                  <a:srgbClr val="7F7F7F"/>
                </a:solidFill>
              </a:defRPr>
            </a:lvl1pPr>
          </a:lstStyle>
          <a:p>
            <a:fld id="{44B10404-A5FB-4CA6-998A-7B779A87929E}" type="datetime1">
              <a:rPr lang="en-GB" smtClean="0"/>
              <a:t>01/06/2023</a:t>
            </a:fld>
            <a:endParaRPr lang="da-DK" dirty="0"/>
          </a:p>
        </p:txBody>
      </p:sp>
      <p:sp>
        <p:nvSpPr>
          <p:cNvPr id="6" name="Pladsholder til sidefod 5" hidden="1">
            <a:extLst>
              <a:ext uri="{FF2B5EF4-FFF2-40B4-BE49-F238E27FC236}">
                <a16:creationId xmlns:a16="http://schemas.microsoft.com/office/drawing/2014/main" id="{9AD4DE78-B7B1-44F8-A2F1-617BDB963958}"/>
              </a:ext>
            </a:extLst>
          </p:cNvPr>
          <p:cNvSpPr>
            <a:spLocks noGrp="1"/>
          </p:cNvSpPr>
          <p:nvPr>
            <p:ph type="ftr" sz="quarter" idx="16"/>
          </p:nvPr>
        </p:nvSpPr>
        <p:spPr>
          <a:xfrm rot="5400000">
            <a:off x="7282800" y="2375945"/>
            <a:ext cx="3060000" cy="205200"/>
          </a:xfrm>
          <a:prstGeom prst="rect">
            <a:avLst/>
          </a:prstGeom>
        </p:spPr>
        <p:txBody>
          <a:bodyPr/>
          <a:lstStyle>
            <a:lvl1pPr>
              <a:defRPr>
                <a:solidFill>
                  <a:srgbClr val="7F7F7F"/>
                </a:solidFill>
              </a:defRPr>
            </a:lvl1pPr>
          </a:lstStyle>
          <a:p>
            <a:r>
              <a:rPr lang="da-DK"/>
              <a:t>Footer</a:t>
            </a:r>
            <a:endParaRPr lang="da-DK" dirty="0"/>
          </a:p>
        </p:txBody>
      </p:sp>
    </p:spTree>
    <p:extLst>
      <p:ext uri="{BB962C8B-B14F-4D97-AF65-F5344CB8AC3E}">
        <p14:creationId xmlns:p14="http://schemas.microsoft.com/office/powerpoint/2010/main" val="117366105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Textbox - read/green">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30353"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12699728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title, photo - rea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91486"/>
            <a:ext cx="7293599"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r>
              <a:rPr lang="da-DK" dirty="0"/>
              <a:t> </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8" name="Pladsholder til dato 7">
            <a:extLst>
              <a:ext uri="{FF2B5EF4-FFF2-40B4-BE49-F238E27FC236}">
                <a16:creationId xmlns:a16="http://schemas.microsoft.com/office/drawing/2014/main" id="{4AC47EE8-8369-446D-A332-2975686E5EE4}"/>
              </a:ext>
            </a:extLst>
          </p:cNvPr>
          <p:cNvSpPr>
            <a:spLocks noGrp="1"/>
          </p:cNvSpPr>
          <p:nvPr>
            <p:ph type="dt" sz="half" idx="14"/>
          </p:nvPr>
        </p:nvSpPr>
        <p:spPr/>
        <p:txBody>
          <a:bodyPr/>
          <a:lstStyle/>
          <a:p>
            <a:fld id="{E2D803BD-5BB3-4973-9D83-1F8A9F73F840}" type="datetime1">
              <a:rPr lang="en-GB" smtClean="0"/>
              <a:t>01/06/2023</a:t>
            </a:fld>
            <a:endParaRPr lang="da-DK" dirty="0"/>
          </a:p>
        </p:txBody>
      </p:sp>
      <p:sp>
        <p:nvSpPr>
          <p:cNvPr id="9" name="Pladsholder til sidefod 8">
            <a:extLst>
              <a:ext uri="{FF2B5EF4-FFF2-40B4-BE49-F238E27FC236}">
                <a16:creationId xmlns:a16="http://schemas.microsoft.com/office/drawing/2014/main" id="{A21DC698-3B6C-4582-AE83-B5F1C10C8A45}"/>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14330958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title, photo - blac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91486"/>
            <a:ext cx="7222400"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4" name="Pladsholder til dato 3">
            <a:extLst>
              <a:ext uri="{FF2B5EF4-FFF2-40B4-BE49-F238E27FC236}">
                <a16:creationId xmlns:a16="http://schemas.microsoft.com/office/drawing/2014/main" id="{3F4080EC-2EA7-4872-A483-56A66FA585FE}"/>
              </a:ext>
            </a:extLst>
          </p:cNvPr>
          <p:cNvSpPr>
            <a:spLocks noGrp="1"/>
          </p:cNvSpPr>
          <p:nvPr>
            <p:ph type="dt" sz="half" idx="14"/>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fld id="{F461D601-BAD0-41BF-A24C-1DA6EA899A0D}" type="datetime1">
              <a:rPr lang="en-GB" smtClean="0"/>
              <a:t>01/06/2023</a:t>
            </a:fld>
            <a:endParaRPr lang="da-DK" dirty="0"/>
          </a:p>
        </p:txBody>
      </p:sp>
      <p:sp>
        <p:nvSpPr>
          <p:cNvPr id="8" name="Pladsholder til sidefod 7">
            <a:extLst>
              <a:ext uri="{FF2B5EF4-FFF2-40B4-BE49-F238E27FC236}">
                <a16:creationId xmlns:a16="http://schemas.microsoft.com/office/drawing/2014/main" id="{1FE16B70-ACF1-468C-9EA5-057534FE677B}"/>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2928149937"/>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title, photo - grey/black fon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03413"/>
            <a:ext cx="7293600" cy="598394"/>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79176"/>
            <a:ext cx="7293599" cy="518824"/>
          </a:xfrm>
          <a:prstGeom prst="rect">
            <a:avLst/>
          </a:prstGeom>
        </p:spPr>
        <p:txBody>
          <a:bodyPr/>
          <a:lstStyle>
            <a:lvl1pPr marL="0" indent="0">
              <a:buFontTx/>
              <a:buNone/>
              <a:defRPr sz="2000">
                <a:solidFill>
                  <a:schemeClr val="tx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r>
              <a:rPr lang="da-DK" dirty="0"/>
              <a:t> – </a:t>
            </a:r>
            <a:r>
              <a:rPr lang="da-DK" dirty="0" err="1"/>
              <a:t>only</a:t>
            </a:r>
            <a:r>
              <a:rPr lang="da-DK" dirty="0"/>
              <a:t> 1 line</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tx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8" name="Pladsholder til dato 7">
            <a:extLst>
              <a:ext uri="{FF2B5EF4-FFF2-40B4-BE49-F238E27FC236}">
                <a16:creationId xmlns:a16="http://schemas.microsoft.com/office/drawing/2014/main" id="{5025828C-7285-45DB-9486-975DBA5A7196}"/>
              </a:ext>
            </a:extLst>
          </p:cNvPr>
          <p:cNvSpPr>
            <a:spLocks noGrp="1"/>
          </p:cNvSpPr>
          <p:nvPr>
            <p:ph type="dt" sz="half" idx="14"/>
          </p:nvPr>
        </p:nvSpPr>
        <p:spPr/>
        <p:txBody>
          <a:bodyPr/>
          <a:lstStyle/>
          <a:p>
            <a:fld id="{E7EEE760-0E59-4911-B4D4-A2A39956C5F8}" type="datetime1">
              <a:rPr lang="en-GB" smtClean="0"/>
              <a:t>01/06/2023</a:t>
            </a:fld>
            <a:endParaRPr lang="da-DK" dirty="0"/>
          </a:p>
        </p:txBody>
      </p:sp>
      <p:sp>
        <p:nvSpPr>
          <p:cNvPr id="9" name="Pladsholder til sidefod 8">
            <a:extLst>
              <a:ext uri="{FF2B5EF4-FFF2-40B4-BE49-F238E27FC236}">
                <a16:creationId xmlns:a16="http://schemas.microsoft.com/office/drawing/2014/main" id="{CECE9B67-B0E1-4082-85B3-3E900B96A40F}"/>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1011464735"/>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title, photo - grey/white font">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B243342-5D27-481B-B06A-E8F7D8E55A34}"/>
              </a:ext>
            </a:extLst>
          </p:cNvPr>
          <p:cNvSpPr/>
          <p:nvPr userDrawn="1"/>
        </p:nvSpPr>
        <p:spPr>
          <a:xfrm>
            <a:off x="0" y="0"/>
            <a:ext cx="8102008"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0353" y="403412"/>
            <a:ext cx="7295211" cy="545133"/>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52867"/>
            <a:ext cx="5073300" cy="545133"/>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a:solidFill>
                  <a:schemeClr val="bg1"/>
                </a:solidFill>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dirty="0" err="1"/>
              <a:t>Click</a:t>
            </a:r>
            <a:r>
              <a:rPr lang="da-DK" dirty="0"/>
              <a:t> and </a:t>
            </a:r>
            <a:r>
              <a:rPr lang="da-DK" dirty="0" err="1"/>
              <a:t>add</a:t>
            </a:r>
            <a:r>
              <a:rPr lang="da-DK" dirty="0"/>
              <a:t> a </a:t>
            </a:r>
            <a:r>
              <a:rPr lang="da-DK" dirty="0" err="1"/>
              <a:t>photo</a:t>
            </a:r>
            <a:endParaRPr lang="da-DK" dirty="0"/>
          </a:p>
          <a:p>
            <a:endParaRPr lang="da-DK" dirty="0"/>
          </a:p>
        </p:txBody>
      </p:sp>
      <p:sp>
        <p:nvSpPr>
          <p:cNvPr id="4" name="Pladsholder til dato 3">
            <a:extLst>
              <a:ext uri="{FF2B5EF4-FFF2-40B4-BE49-F238E27FC236}">
                <a16:creationId xmlns:a16="http://schemas.microsoft.com/office/drawing/2014/main" id="{42EEF979-A4E4-47CE-97FB-6B370E6EEAFE}"/>
              </a:ext>
            </a:extLst>
          </p:cNvPr>
          <p:cNvSpPr>
            <a:spLocks noGrp="1"/>
          </p:cNvSpPr>
          <p:nvPr>
            <p:ph type="dt" sz="half" idx="14"/>
          </p:nvPr>
        </p:nvSpPr>
        <p:spPr/>
        <p:txBody>
          <a:bodyPr/>
          <a:lstStyle/>
          <a:p>
            <a:fld id="{9352585D-3669-4C88-A143-917B778F06F3}" type="datetime1">
              <a:rPr lang="en-GB" smtClean="0"/>
              <a:t>01/06/2023</a:t>
            </a:fld>
            <a:endParaRPr lang="da-DK" dirty="0"/>
          </a:p>
        </p:txBody>
      </p:sp>
      <p:sp>
        <p:nvSpPr>
          <p:cNvPr id="9" name="Pladsholder til sidefod 8">
            <a:extLst>
              <a:ext uri="{FF2B5EF4-FFF2-40B4-BE49-F238E27FC236}">
                <a16:creationId xmlns:a16="http://schemas.microsoft.com/office/drawing/2014/main" id="{F088CC4E-9AD5-42E6-908B-5C0CC263AAAF}"/>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2028987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ood bye and thank you">
    <p:bg>
      <p:bgRef idx="1001">
        <a:schemeClr val="bg2"/>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9EC7B9C-2F1A-487C-9C98-CCC739154D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869428" y="534278"/>
            <a:ext cx="5707990" cy="3563466"/>
          </a:xfrm>
          <a:prstGeom prst="rect">
            <a:avLst/>
          </a:prstGeom>
        </p:spPr>
      </p:pic>
      <p:sp>
        <p:nvSpPr>
          <p:cNvPr id="5" name="Titel 1">
            <a:extLst>
              <a:ext uri="{FF2B5EF4-FFF2-40B4-BE49-F238E27FC236}">
                <a16:creationId xmlns:a16="http://schemas.microsoft.com/office/drawing/2014/main" id="{B6BBE893-635A-704F-976C-0078E96041F4}"/>
              </a:ext>
            </a:extLst>
          </p:cNvPr>
          <p:cNvSpPr>
            <a:spLocks noGrp="1"/>
          </p:cNvSpPr>
          <p:nvPr>
            <p:ph type="title" hasCustomPrompt="1"/>
          </p:nvPr>
        </p:nvSpPr>
        <p:spPr>
          <a:xfrm>
            <a:off x="642938" y="3773105"/>
            <a:ext cx="7858125" cy="589066"/>
          </a:xfrm>
          <a:prstGeom prst="rect">
            <a:avLst/>
          </a:prstGeom>
        </p:spPr>
        <p:txBody>
          <a:bodyPr/>
          <a:lstStyle>
            <a:lvl1pPr algn="ctr">
              <a:defRPr sz="2400" b="0">
                <a:solidFill>
                  <a:schemeClr val="tx1"/>
                </a:solidFill>
                <a:latin typeface="+mj-lt"/>
              </a:defRPr>
            </a:lvl1pPr>
          </a:lstStyle>
          <a:p>
            <a:r>
              <a:rPr lang="da-DK" dirty="0" err="1"/>
              <a:t>Click</a:t>
            </a:r>
            <a:r>
              <a:rPr lang="da-DK" dirty="0"/>
              <a:t> and </a:t>
            </a:r>
            <a:r>
              <a:rPr lang="da-DK" dirty="0" err="1"/>
              <a:t>add</a:t>
            </a:r>
            <a:r>
              <a:rPr lang="da-DK" dirty="0"/>
              <a:t> </a:t>
            </a:r>
            <a:r>
              <a:rPr lang="da-DK" dirty="0" err="1"/>
              <a:t>thank</a:t>
            </a:r>
            <a:r>
              <a:rPr lang="da-DK" dirty="0"/>
              <a:t> </a:t>
            </a:r>
            <a:r>
              <a:rPr lang="da-DK" dirty="0" err="1"/>
              <a:t>you</a:t>
            </a:r>
            <a:r>
              <a:rPr lang="da-DK" dirty="0"/>
              <a:t> and </a:t>
            </a:r>
            <a:r>
              <a:rPr lang="da-DK" dirty="0" err="1"/>
              <a:t>good</a:t>
            </a:r>
            <a:r>
              <a:rPr lang="da-DK" dirty="0"/>
              <a:t> </a:t>
            </a:r>
            <a:r>
              <a:rPr lang="da-DK" dirty="0" err="1"/>
              <a:t>bye</a:t>
            </a:r>
            <a:endParaRPr lang="da-DK" dirty="0"/>
          </a:p>
        </p:txBody>
      </p:sp>
      <p:pic>
        <p:nvPicPr>
          <p:cNvPr id="6" name="Billede 5">
            <a:extLst>
              <a:ext uri="{FF2B5EF4-FFF2-40B4-BE49-F238E27FC236}">
                <a16:creationId xmlns:a16="http://schemas.microsoft.com/office/drawing/2014/main" id="{E4BC3BF7-BE4C-4E75-8F30-D90D1BC11B2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916834" y="1773900"/>
            <a:ext cx="1308531" cy="676403"/>
          </a:xfrm>
          <a:prstGeom prst="rect">
            <a:avLst/>
          </a:prstGeom>
        </p:spPr>
      </p:pic>
    </p:spTree>
    <p:extLst>
      <p:ext uri="{BB962C8B-B14F-4D97-AF65-F5344CB8AC3E}">
        <p14:creationId xmlns:p14="http://schemas.microsoft.com/office/powerpoint/2010/main" val="104115693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
        <p:nvSpPr>
          <p:cNvPr id="35" name="Google Shape;35;p8"/>
          <p:cNvSpPr/>
          <p:nvPr/>
        </p:nvSpPr>
        <p:spPr>
          <a:xfrm>
            <a:off x="361476" y="461269"/>
            <a:ext cx="52500" cy="7113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1586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AF161E"/>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59F49446-BCCD-4D5E-A198-6E9F12541C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sp>
        <p:nvSpPr>
          <p:cNvPr id="2" name="Titel 1">
            <a:extLst>
              <a:ext uri="{FF2B5EF4-FFF2-40B4-BE49-F238E27FC236}">
                <a16:creationId xmlns:a16="http://schemas.microsoft.com/office/drawing/2014/main" id="{5C0D4FE5-B793-4BD0-B235-9CDBE692A1CD}"/>
              </a:ext>
            </a:extLst>
          </p:cNvPr>
          <p:cNvSpPr>
            <a:spLocks noGrp="1"/>
          </p:cNvSpPr>
          <p:nvPr>
            <p:ph type="title" hasCustomPrompt="1"/>
          </p:nvPr>
        </p:nvSpPr>
        <p:spPr>
          <a:xfrm>
            <a:off x="633600" y="2016000"/>
            <a:ext cx="5072400" cy="1033200"/>
          </a:xfrm>
        </p:spPr>
        <p:txBody>
          <a:bodyPr anchor="b"/>
          <a:lstStyle>
            <a:lvl1pPr>
              <a:defRPr>
                <a:solidFill>
                  <a:schemeClr val="tx1"/>
                </a:solidFill>
              </a:defRPr>
            </a:lvl1pPr>
          </a:lstStyle>
          <a:p>
            <a:r>
              <a:rPr lang="da-DK" dirty="0"/>
              <a:t>Titel of </a:t>
            </a:r>
            <a:r>
              <a:rPr lang="da-DK" dirty="0" err="1"/>
              <a:t>presentation</a:t>
            </a:r>
            <a:br>
              <a:rPr lang="da-DK" dirty="0"/>
            </a:br>
            <a:r>
              <a:rPr lang="da-DK" dirty="0"/>
              <a:t>max. </a:t>
            </a:r>
            <a:r>
              <a:rPr lang="da-DK" dirty="0" err="1"/>
              <a:t>two</a:t>
            </a:r>
            <a:r>
              <a:rPr lang="da-DK" dirty="0"/>
              <a:t> lines</a:t>
            </a:r>
          </a:p>
        </p:txBody>
      </p:sp>
      <p:sp>
        <p:nvSpPr>
          <p:cNvPr id="4" name="Pladsholder til tekst 3">
            <a:extLst>
              <a:ext uri="{FF2B5EF4-FFF2-40B4-BE49-F238E27FC236}">
                <a16:creationId xmlns:a16="http://schemas.microsoft.com/office/drawing/2014/main" id="{6858A45C-806D-4AEB-A7B3-9126745A73A4}"/>
              </a:ext>
            </a:extLst>
          </p:cNvPr>
          <p:cNvSpPr>
            <a:spLocks noGrp="1"/>
          </p:cNvSpPr>
          <p:nvPr>
            <p:ph type="body" sz="quarter" idx="10" hasCustomPrompt="1"/>
          </p:nvPr>
        </p:nvSpPr>
        <p:spPr>
          <a:xfrm>
            <a:off x="633413" y="3218400"/>
            <a:ext cx="5072062" cy="342900"/>
          </a:xfr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sz="2000">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dirty="0" err="1"/>
              <a:t>Subtitle</a:t>
            </a:r>
            <a:endParaRPr lang="da-DK" dirty="0"/>
          </a:p>
        </p:txBody>
      </p:sp>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367509" y="2044800"/>
            <a:ext cx="2009682" cy="1038840"/>
          </a:xfrm>
          <a:prstGeom prst="rect">
            <a:avLst/>
          </a:prstGeom>
        </p:spPr>
      </p:pic>
      <p:sp>
        <p:nvSpPr>
          <p:cNvPr id="6" name="Pladsholder til indhold 2">
            <a:extLst>
              <a:ext uri="{FF2B5EF4-FFF2-40B4-BE49-F238E27FC236}">
                <a16:creationId xmlns:a16="http://schemas.microsoft.com/office/drawing/2014/main" id="{7169F15F-2402-4418-8806-60EA21B115B7}"/>
              </a:ext>
            </a:extLst>
          </p:cNvPr>
          <p:cNvSpPr>
            <a:spLocks noGrp="1"/>
          </p:cNvSpPr>
          <p:nvPr>
            <p:ph sz="quarter" idx="11" hasCustomPrompt="1"/>
          </p:nvPr>
        </p:nvSpPr>
        <p:spPr>
          <a:xfrm>
            <a:off x="633413" y="4616253"/>
            <a:ext cx="3798000" cy="190655"/>
          </a:xfrm>
          <a:prstGeom prst="rect">
            <a:avLst/>
          </a:prstGeom>
        </p:spPr>
        <p:txBody>
          <a:bodyPr anchor="ctr" anchorCtr="0"/>
          <a:lstStyle>
            <a:lvl1pPr marL="0" indent="0" algn="l">
              <a:spcBef>
                <a:spcPts val="0"/>
              </a:spcBef>
              <a:buNone/>
              <a:defRPr sz="1350">
                <a:solidFill>
                  <a:schemeClr val="tx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 date</a:t>
            </a:r>
          </a:p>
        </p:txBody>
      </p:sp>
    </p:spTree>
    <p:extLst>
      <p:ext uri="{BB962C8B-B14F-4D97-AF65-F5344CB8AC3E}">
        <p14:creationId xmlns:p14="http://schemas.microsoft.com/office/powerpoint/2010/main" val="3463845399"/>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302"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0" name="Pladsholder til billede 9">
            <a:extLst>
              <a:ext uri="{FF2B5EF4-FFF2-40B4-BE49-F238E27FC236}">
                <a16:creationId xmlns:a16="http://schemas.microsoft.com/office/drawing/2014/main" id="{7C77B0F1-CBC8-41FB-A0FD-BF8ECA6BBDDE}"/>
              </a:ext>
            </a:extLst>
          </p:cNvPr>
          <p:cNvSpPr>
            <a:spLocks noGrp="1"/>
          </p:cNvSpPr>
          <p:nvPr>
            <p:ph type="pic" sz="quarter" idx="18" hasCustomPrompt="1"/>
          </p:nvPr>
        </p:nvSpPr>
        <p:spPr>
          <a:xfrm>
            <a:off x="0" y="0"/>
            <a:ext cx="9144000" cy="5143499"/>
          </a:xfrm>
        </p:spPr>
        <p:txBody>
          <a:bodyPr>
            <a:normAutofit/>
          </a:bodyPr>
          <a:lstStyle>
            <a:lvl1pPr marL="0" indent="0">
              <a:buNone/>
              <a:defRPr sz="1100"/>
            </a:lvl1pPr>
          </a:lstStyle>
          <a:p>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p:txBody>
      </p:sp>
      <p:sp>
        <p:nvSpPr>
          <p:cNvPr id="13" name="Pladsholder til tekst 13">
            <a:extLst>
              <a:ext uri="{FF2B5EF4-FFF2-40B4-BE49-F238E27FC236}">
                <a16:creationId xmlns:a16="http://schemas.microsoft.com/office/drawing/2014/main" id="{1FF0FEAB-D47F-4100-9359-93EA2EF0F07E}"/>
              </a:ext>
            </a:extLst>
          </p:cNvPr>
          <p:cNvSpPr>
            <a:spLocks noGrp="1"/>
          </p:cNvSpPr>
          <p:nvPr>
            <p:ph type="body" sz="quarter" idx="16" hasCustomPrompt="1"/>
          </p:nvPr>
        </p:nvSpPr>
        <p:spPr>
          <a:xfrm>
            <a:off x="140400" y="2250000"/>
            <a:ext cx="8859600" cy="2732400"/>
          </a:xfrm>
          <a:solidFill>
            <a:srgbClr val="AF1420"/>
          </a:solidFill>
        </p:spPr>
        <p:txBody>
          <a:bodyPr>
            <a:normAutofit/>
          </a:bodyPr>
          <a:lstStyle>
            <a:lvl1pPr>
              <a:defRPr sz="600"/>
            </a:lvl1pPr>
          </a:lstStyle>
          <a:p>
            <a:r>
              <a:rPr lang="da-DK" dirty="0"/>
              <a:t> </a:t>
            </a:r>
          </a:p>
        </p:txBody>
      </p:sp>
      <p:sp>
        <p:nvSpPr>
          <p:cNvPr id="12" name="Pladsholder til tekst 14">
            <a:extLst>
              <a:ext uri="{FF2B5EF4-FFF2-40B4-BE49-F238E27FC236}">
                <a16:creationId xmlns:a16="http://schemas.microsoft.com/office/drawing/2014/main" id="{EC94B4EA-F3E9-46E6-8C13-184D86573CEC}"/>
              </a:ext>
            </a:extLst>
          </p:cNvPr>
          <p:cNvSpPr>
            <a:spLocks noGrp="1"/>
          </p:cNvSpPr>
          <p:nvPr>
            <p:ph type="body" sz="quarter" idx="17" hasCustomPrompt="1"/>
          </p:nvPr>
        </p:nvSpPr>
        <p:spPr>
          <a:xfrm>
            <a:off x="478800" y="2116800"/>
            <a:ext cx="5151600" cy="3214800"/>
          </a:xfrm>
          <a:blipFill>
            <a:blip r:embed="rId3"/>
            <a:stretch>
              <a:fillRect/>
            </a:stretch>
          </a:blipFill>
        </p:spPr>
        <p:txBody>
          <a:bodyPr>
            <a:normAutofit/>
          </a:bodyPr>
          <a:lstStyle>
            <a:lvl1pPr marL="0" indent="0">
              <a:buFontTx/>
              <a:buNone/>
              <a:defRPr sz="600"/>
            </a:lvl1pPr>
          </a:lstStyle>
          <a:p>
            <a:r>
              <a:rPr lang="da-DK" dirty="0"/>
              <a:t>  </a:t>
            </a:r>
          </a:p>
        </p:txBody>
      </p:sp>
      <p:sp>
        <p:nvSpPr>
          <p:cNvPr id="19" name="Pladsholder til tekst 18">
            <a:extLst>
              <a:ext uri="{FF2B5EF4-FFF2-40B4-BE49-F238E27FC236}">
                <a16:creationId xmlns:a16="http://schemas.microsoft.com/office/drawing/2014/main" id="{10E6E2CB-723D-4ECE-9C57-6E7BCB2F0B27}"/>
              </a:ext>
            </a:extLst>
          </p:cNvPr>
          <p:cNvSpPr>
            <a:spLocks noGrp="1"/>
          </p:cNvSpPr>
          <p:nvPr>
            <p:ph type="body" sz="quarter" idx="19" hasCustomPrompt="1"/>
          </p:nvPr>
        </p:nvSpPr>
        <p:spPr>
          <a:xfrm>
            <a:off x="6368400" y="3286800"/>
            <a:ext cx="2005200" cy="10368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lgn="l">
              <a:buNone/>
              <a:defRPr sz="600">
                <a:solidFill>
                  <a:srgbClr val="B3161E"/>
                </a:solidFill>
              </a:defRPr>
            </a:lvl1pPr>
            <a:lvl2pPr>
              <a:defRPr sz="600">
                <a:solidFill>
                  <a:srgbClr val="B3161E"/>
                </a:solidFill>
              </a:defRPr>
            </a:lvl2pPr>
            <a:lvl3pPr>
              <a:defRPr sz="600">
                <a:solidFill>
                  <a:srgbClr val="B3161E"/>
                </a:solidFill>
              </a:defRPr>
            </a:lvl3pPr>
            <a:lvl4pPr>
              <a:defRPr sz="600">
                <a:solidFill>
                  <a:srgbClr val="B3161E"/>
                </a:solidFill>
              </a:defRPr>
            </a:lvl4pPr>
            <a:lvl5pPr>
              <a:defRPr sz="600">
                <a:solidFill>
                  <a:srgbClr val="B3161E"/>
                </a:solidFill>
              </a:defRPr>
            </a:lvl5pPr>
          </a:lstStyle>
          <a:p>
            <a:pPr lvl="0"/>
            <a:r>
              <a:rPr lang="da-DK" dirty="0"/>
              <a:t> </a:t>
            </a:r>
          </a:p>
          <a:p>
            <a:pPr lvl="0"/>
            <a:r>
              <a:rPr lang="da-DK" dirty="0"/>
              <a:t> </a:t>
            </a:r>
          </a:p>
        </p:txBody>
      </p:sp>
      <p:sp>
        <p:nvSpPr>
          <p:cNvPr id="2" name="Titel 1">
            <a:extLst>
              <a:ext uri="{FF2B5EF4-FFF2-40B4-BE49-F238E27FC236}">
                <a16:creationId xmlns:a16="http://schemas.microsoft.com/office/drawing/2014/main" id="{4E891666-6943-446C-A0E9-4B41665B6B0B}"/>
              </a:ext>
            </a:extLst>
          </p:cNvPr>
          <p:cNvSpPr>
            <a:spLocks noGrp="1"/>
          </p:cNvSpPr>
          <p:nvPr>
            <p:ph type="title" hasCustomPrompt="1"/>
          </p:nvPr>
        </p:nvSpPr>
        <p:spPr>
          <a:xfrm>
            <a:off x="622800" y="3279600"/>
            <a:ext cx="5072400" cy="950400"/>
          </a:xfrm>
        </p:spPr>
        <p:txBody>
          <a:bodyPr/>
          <a:lstStyle>
            <a:lvl1pPr>
              <a:defRPr>
                <a:solidFill>
                  <a:schemeClr val="bg1"/>
                </a:solidFill>
              </a:defRPr>
            </a:lvl1pPr>
          </a:lstStyle>
          <a:p>
            <a:r>
              <a:rPr lang="da-DK" dirty="0" err="1"/>
              <a:t>Click</a:t>
            </a:r>
            <a:r>
              <a:rPr lang="da-DK" dirty="0"/>
              <a:t> to </a:t>
            </a:r>
            <a:r>
              <a:rPr lang="da-DK" dirty="0" err="1"/>
              <a:t>write</a:t>
            </a:r>
            <a:r>
              <a:rPr lang="da-DK" dirty="0"/>
              <a:t> the </a:t>
            </a:r>
            <a:r>
              <a:rPr lang="da-DK" dirty="0" err="1"/>
              <a:t>title</a:t>
            </a:r>
            <a:r>
              <a:rPr lang="da-DK" dirty="0"/>
              <a:t> max. </a:t>
            </a:r>
            <a:r>
              <a:rPr lang="da-DK" dirty="0" err="1"/>
              <a:t>two</a:t>
            </a:r>
            <a:r>
              <a:rPr lang="da-DK" dirty="0"/>
              <a:t> lines</a:t>
            </a:r>
          </a:p>
        </p:txBody>
      </p:sp>
      <p:sp>
        <p:nvSpPr>
          <p:cNvPr id="4" name="Pladsholder til indhold 3">
            <a:extLst>
              <a:ext uri="{FF2B5EF4-FFF2-40B4-BE49-F238E27FC236}">
                <a16:creationId xmlns:a16="http://schemas.microsoft.com/office/drawing/2014/main" id="{990B2D65-601B-45FD-A350-DE1C9E3E3E7F}"/>
              </a:ext>
            </a:extLst>
          </p:cNvPr>
          <p:cNvSpPr>
            <a:spLocks noGrp="1"/>
          </p:cNvSpPr>
          <p:nvPr>
            <p:ph sz="quarter" idx="11" hasCustomPrompt="1"/>
          </p:nvPr>
        </p:nvSpPr>
        <p:spPr>
          <a:xfrm>
            <a:off x="565200" y="2389226"/>
            <a:ext cx="5400000" cy="189310"/>
          </a:xfrm>
          <a:prstGeom prst="rect">
            <a:avLst/>
          </a:prstGeom>
        </p:spPr>
        <p:txBody>
          <a:bodyPr anchor="ctr">
            <a:noAutofit/>
          </a:bodyPr>
          <a:lstStyle>
            <a:lvl1pPr marL="0" indent="0">
              <a:buNone/>
              <a:defRPr lang="da-DK" sz="1350" dirty="0">
                <a:solidFill>
                  <a:schemeClr val="bg1"/>
                </a:solidFill>
                <a:latin typeface="Calibri Light" panose="020F0302020204030204" pitchFamily="34" charset="0"/>
                <a:ea typeface="+mn-ea"/>
                <a:cs typeface="Calibri Light" panose="020F0302020204030204" pitchFamily="34" charset="0"/>
              </a:defRPr>
            </a:lvl1pPr>
            <a:lvl2pPr>
              <a:defRPr sz="1125">
                <a:solidFill>
                  <a:schemeClr val="bg1"/>
                </a:solidFill>
                <a:latin typeface="Calibri" panose="020F0502020204030204" pitchFamily="34" charset="0"/>
                <a:cs typeface="Calibri" panose="020F0502020204030204" pitchFamily="34" charset="0"/>
              </a:defRPr>
            </a:lvl2pPr>
            <a:lvl3pPr>
              <a:defRPr sz="1125">
                <a:solidFill>
                  <a:schemeClr val="bg1"/>
                </a:solidFill>
                <a:latin typeface="Calibri" panose="020F0502020204030204" pitchFamily="34" charset="0"/>
                <a:cs typeface="Calibri" panose="020F0502020204030204" pitchFamily="34" charset="0"/>
              </a:defRPr>
            </a:lvl3pPr>
            <a:lvl4pPr>
              <a:defRPr sz="1125">
                <a:solidFill>
                  <a:schemeClr val="bg1"/>
                </a:solidFill>
                <a:latin typeface="Calibri" panose="020F0502020204030204" pitchFamily="34" charset="0"/>
                <a:cs typeface="Calibri" panose="020F0502020204030204" pitchFamily="34" charset="0"/>
              </a:defRPr>
            </a:lvl4pPr>
            <a:lvl5pPr>
              <a:defRPr sz="11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and </a:t>
            </a:r>
            <a:r>
              <a:rPr lang="da-DK" dirty="0" err="1"/>
              <a:t>any</a:t>
            </a:r>
            <a:r>
              <a:rPr lang="da-DK" dirty="0"/>
              <a:t>  new item/Date</a:t>
            </a:r>
          </a:p>
        </p:txBody>
      </p:sp>
      <p:sp>
        <p:nvSpPr>
          <p:cNvPr id="3" name="Pladsholder til indhold 2">
            <a:extLst>
              <a:ext uri="{FF2B5EF4-FFF2-40B4-BE49-F238E27FC236}">
                <a16:creationId xmlns:a16="http://schemas.microsoft.com/office/drawing/2014/main" id="{2A07DA56-FEF4-4090-BF4A-A4497810C297}"/>
              </a:ext>
            </a:extLst>
          </p:cNvPr>
          <p:cNvSpPr>
            <a:spLocks noGrp="1"/>
          </p:cNvSpPr>
          <p:nvPr>
            <p:ph sz="quarter" idx="12" hasCustomPrompt="1"/>
          </p:nvPr>
        </p:nvSpPr>
        <p:spPr>
          <a:xfrm>
            <a:off x="622800" y="4374000"/>
            <a:ext cx="5072400" cy="342000"/>
          </a:xfrm>
        </p:spPr>
        <p:txBody>
          <a:bodyPr anchor="b"/>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dirty="0" err="1"/>
              <a:t>Subtitle</a:t>
            </a:r>
            <a:r>
              <a:rPr lang="da-DK" dirty="0"/>
              <a:t> – </a:t>
            </a:r>
            <a:r>
              <a:rPr lang="da-DK" dirty="0" err="1"/>
              <a:t>only</a:t>
            </a:r>
            <a:r>
              <a:rPr lang="da-DK" dirty="0"/>
              <a:t> </a:t>
            </a:r>
            <a:r>
              <a:rPr lang="da-DK" dirty="0" err="1"/>
              <a:t>one</a:t>
            </a:r>
            <a:r>
              <a:rPr lang="da-DK" dirty="0"/>
              <a:t> line</a:t>
            </a:r>
          </a:p>
        </p:txBody>
      </p:sp>
    </p:spTree>
    <p:extLst>
      <p:ext uri="{BB962C8B-B14F-4D97-AF65-F5344CB8AC3E}">
        <p14:creationId xmlns:p14="http://schemas.microsoft.com/office/powerpoint/2010/main" val="32532236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47">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9" name="Pladsholder til billede 18">
            <a:extLst>
              <a:ext uri="{FF2B5EF4-FFF2-40B4-BE49-F238E27FC236}">
                <a16:creationId xmlns:a16="http://schemas.microsoft.com/office/drawing/2014/main" id="{0EFA19F5-F662-4A1C-9DC8-DBDDC890EEB6}"/>
              </a:ext>
            </a:extLst>
          </p:cNvPr>
          <p:cNvSpPr>
            <a:spLocks noGrp="1"/>
          </p:cNvSpPr>
          <p:nvPr>
            <p:ph type="pic" sz="quarter" idx="15" hasCustomPrompt="1"/>
          </p:nvPr>
        </p:nvSpPr>
        <p:spPr>
          <a:xfrm>
            <a:off x="0" y="0"/>
            <a:ext cx="9144000" cy="5143500"/>
          </a:xfrm>
        </p:spPr>
        <p:txBody>
          <a:bodyPr>
            <a:normAutofit/>
          </a:bodyPr>
          <a:lstStyle>
            <a:lvl1pPr marL="0" marR="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sz="1100"/>
            </a:lvl1pPr>
          </a:lstStyle>
          <a:p>
            <a:pPr marL="0" marR="0" lvl="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a:pPr>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p:txBody>
      </p:sp>
      <p:sp>
        <p:nvSpPr>
          <p:cNvPr id="12" name="Pladsholder til tekst 11">
            <a:extLst>
              <a:ext uri="{FF2B5EF4-FFF2-40B4-BE49-F238E27FC236}">
                <a16:creationId xmlns:a16="http://schemas.microsoft.com/office/drawing/2014/main" id="{01606EE9-294F-4EE4-B393-047153129A0E}"/>
              </a:ext>
            </a:extLst>
          </p:cNvPr>
          <p:cNvSpPr>
            <a:spLocks noGrp="1"/>
          </p:cNvSpPr>
          <p:nvPr>
            <p:ph type="body" sz="quarter" idx="13" hasCustomPrompt="1"/>
          </p:nvPr>
        </p:nvSpPr>
        <p:spPr>
          <a:xfrm>
            <a:off x="205200" y="176400"/>
            <a:ext cx="4651200" cy="4813200"/>
          </a:xfrm>
          <a:solidFill>
            <a:srgbClr val="AF161E"/>
          </a:solidFill>
        </p:spPr>
        <p:txBody>
          <a:bodyPr>
            <a:normAutofit/>
          </a:bodyPr>
          <a:lstStyle>
            <a:lvl1pPr marL="202500" marR="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sz="600">
                <a:solidFill>
                  <a:srgbClr val="AF161E"/>
                </a:solidFill>
              </a:defRPr>
            </a:lvl1pPr>
          </a:lstStyle>
          <a:p>
            <a:pPr marL="202500" marR="0" lvl="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a:pPr>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a:p>
            <a:pPr lvl="0"/>
            <a:endParaRPr lang="da-DK" dirty="0"/>
          </a:p>
        </p:txBody>
      </p:sp>
      <p:sp>
        <p:nvSpPr>
          <p:cNvPr id="8" name="Pladsholder til tekst 7">
            <a:extLst>
              <a:ext uri="{FF2B5EF4-FFF2-40B4-BE49-F238E27FC236}">
                <a16:creationId xmlns:a16="http://schemas.microsoft.com/office/drawing/2014/main" id="{5A449058-2751-46ED-8E01-67282CB13697}"/>
              </a:ext>
            </a:extLst>
          </p:cNvPr>
          <p:cNvSpPr>
            <a:spLocks noGrp="1"/>
          </p:cNvSpPr>
          <p:nvPr>
            <p:ph type="body" sz="quarter" idx="12"/>
          </p:nvPr>
        </p:nvSpPr>
        <p:spPr>
          <a:xfrm>
            <a:off x="248400" y="1490400"/>
            <a:ext cx="4759200" cy="2970000"/>
          </a:xfrm>
          <a:blipFill>
            <a:blip r:embed="rId3" cstate="screen">
              <a:extLst>
                <a:ext uri="{28A0092B-C50C-407E-A947-70E740481C1C}">
                  <a14:useLocalDpi xmlns:a14="http://schemas.microsoft.com/office/drawing/2010/main"/>
                </a:ext>
              </a:extLst>
            </a:blip>
            <a:stretch>
              <a:fillRect/>
            </a:stretch>
          </a:blipFill>
        </p:spPr>
        <p:txBody>
          <a:bodyPr>
            <a:normAutofit/>
          </a:bodyPr>
          <a:lstStyle>
            <a:lvl1pPr>
              <a:defRPr sz="600"/>
            </a:lvl1pPr>
          </a:lstStyle>
          <a:p>
            <a:pPr lvl="0"/>
            <a:r>
              <a:rPr lang="en-US"/>
              <a:t>Click to edit Master text styles</a:t>
            </a:r>
          </a:p>
        </p:txBody>
      </p:sp>
      <p:sp>
        <p:nvSpPr>
          <p:cNvPr id="4" name="Pladsholder til tekst 3">
            <a:extLst>
              <a:ext uri="{FF2B5EF4-FFF2-40B4-BE49-F238E27FC236}">
                <a16:creationId xmlns:a16="http://schemas.microsoft.com/office/drawing/2014/main" id="{22D06CA9-74E7-42A8-A980-E9DE544B8BAF}"/>
              </a:ext>
            </a:extLst>
          </p:cNvPr>
          <p:cNvSpPr>
            <a:spLocks noGrp="1"/>
          </p:cNvSpPr>
          <p:nvPr>
            <p:ph type="body" sz="quarter" idx="11" hasCustomPrompt="1"/>
          </p:nvPr>
        </p:nvSpPr>
        <p:spPr>
          <a:xfrm>
            <a:off x="536400" y="648000"/>
            <a:ext cx="1882800" cy="9756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400"/>
            </a:lvl1pPr>
          </a:lstStyle>
          <a:p>
            <a:pPr lvl="0"/>
            <a:r>
              <a:rPr lang="da-DK" dirty="0"/>
              <a:t> </a:t>
            </a:r>
          </a:p>
        </p:txBody>
      </p:sp>
      <p:sp>
        <p:nvSpPr>
          <p:cNvPr id="13" name="Titel 12">
            <a:extLst>
              <a:ext uri="{FF2B5EF4-FFF2-40B4-BE49-F238E27FC236}">
                <a16:creationId xmlns:a16="http://schemas.microsoft.com/office/drawing/2014/main" id="{5C38E270-B078-46CC-AEB5-5632955E7450}"/>
              </a:ext>
            </a:extLst>
          </p:cNvPr>
          <p:cNvSpPr>
            <a:spLocks noGrp="1"/>
          </p:cNvSpPr>
          <p:nvPr>
            <p:ph type="title" hasCustomPrompt="1"/>
          </p:nvPr>
        </p:nvSpPr>
        <p:spPr>
          <a:xfrm>
            <a:off x="536400" y="2595600"/>
            <a:ext cx="3798000" cy="975600"/>
          </a:xfrm>
        </p:spPr>
        <p:txBody>
          <a:bodyPr/>
          <a:lstStyle>
            <a:lvl1pPr>
              <a:defRPr>
                <a:solidFill>
                  <a:schemeClr val="bg1"/>
                </a:solidFill>
              </a:defRPr>
            </a:lvl1pPr>
          </a:lstStyle>
          <a:p>
            <a:r>
              <a:rPr lang="da-DK" dirty="0"/>
              <a:t>Title max. </a:t>
            </a:r>
            <a:r>
              <a:rPr lang="da-DK" dirty="0" err="1"/>
              <a:t>two</a:t>
            </a:r>
            <a:r>
              <a:rPr lang="da-DK" dirty="0"/>
              <a:t> lines</a:t>
            </a:r>
          </a:p>
        </p:txBody>
      </p:sp>
      <p:sp>
        <p:nvSpPr>
          <p:cNvPr id="17" name="Pladsholder til indhold 16">
            <a:extLst>
              <a:ext uri="{FF2B5EF4-FFF2-40B4-BE49-F238E27FC236}">
                <a16:creationId xmlns:a16="http://schemas.microsoft.com/office/drawing/2014/main" id="{1BC33C20-280D-44C5-81A3-3EC2A745E9BD}"/>
              </a:ext>
            </a:extLst>
          </p:cNvPr>
          <p:cNvSpPr>
            <a:spLocks noGrp="1"/>
          </p:cNvSpPr>
          <p:nvPr>
            <p:ph sz="quarter" idx="14" hasCustomPrompt="1"/>
          </p:nvPr>
        </p:nvSpPr>
        <p:spPr>
          <a:xfrm>
            <a:off x="547200" y="3772800"/>
            <a:ext cx="3797300" cy="342000"/>
          </a:xfrm>
        </p:spPr>
        <p:txBody>
          <a:bodyPr/>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dirty="0" err="1">
                <a:latin typeface="Calibri Light" panose="020F0302020204030204" pitchFamily="34" charset="0"/>
                <a:cs typeface="Calibri Light" panose="020F0302020204030204" pitchFamily="34" charset="0"/>
              </a:rPr>
              <a:t>Subtitle</a:t>
            </a:r>
            <a:r>
              <a:rPr lang="da-DK" dirty="0">
                <a:latin typeface="Calibri Light" panose="020F0302020204030204" pitchFamily="34" charset="0"/>
                <a:cs typeface="Calibri Light" panose="020F0302020204030204" pitchFamily="34" charset="0"/>
              </a:rPr>
              <a:t> </a:t>
            </a:r>
            <a:r>
              <a:rPr lang="da-DK" dirty="0" err="1">
                <a:latin typeface="Calibri Light" panose="020F0302020204030204" pitchFamily="34" charset="0"/>
                <a:cs typeface="Calibri Light" panose="020F0302020204030204" pitchFamily="34" charset="0"/>
              </a:rPr>
              <a:t>only</a:t>
            </a:r>
            <a:r>
              <a:rPr lang="da-DK" dirty="0">
                <a:latin typeface="Calibri Light" panose="020F0302020204030204" pitchFamily="34" charset="0"/>
                <a:cs typeface="Calibri Light" panose="020F0302020204030204" pitchFamily="34" charset="0"/>
              </a:rPr>
              <a:t> </a:t>
            </a:r>
            <a:r>
              <a:rPr lang="da-DK" dirty="0" err="1">
                <a:latin typeface="Calibri Light" panose="020F0302020204030204" pitchFamily="34" charset="0"/>
                <a:cs typeface="Calibri Light" panose="020F0302020204030204" pitchFamily="34" charset="0"/>
              </a:rPr>
              <a:t>one</a:t>
            </a:r>
            <a:r>
              <a:rPr lang="da-DK" dirty="0">
                <a:latin typeface="Calibri Light" panose="020F0302020204030204" pitchFamily="34" charset="0"/>
                <a:cs typeface="Calibri Light" panose="020F0302020204030204" pitchFamily="34" charset="0"/>
              </a:rPr>
              <a:t> line</a:t>
            </a:r>
            <a:endParaRPr lang="da-DK" dirty="0"/>
          </a:p>
        </p:txBody>
      </p:sp>
      <p:sp>
        <p:nvSpPr>
          <p:cNvPr id="3" name="Pladsholder til indhold 2">
            <a:extLst>
              <a:ext uri="{FF2B5EF4-FFF2-40B4-BE49-F238E27FC236}">
                <a16:creationId xmlns:a16="http://schemas.microsoft.com/office/drawing/2014/main" id="{14A26844-C0ED-45A5-BCAE-F40C078336F5}"/>
              </a:ext>
            </a:extLst>
          </p:cNvPr>
          <p:cNvSpPr>
            <a:spLocks noGrp="1"/>
          </p:cNvSpPr>
          <p:nvPr>
            <p:ph sz="quarter" idx="10" hasCustomPrompt="1"/>
          </p:nvPr>
        </p:nvSpPr>
        <p:spPr>
          <a:xfrm>
            <a:off x="468000" y="4602016"/>
            <a:ext cx="3798000" cy="190655"/>
          </a:xfrm>
          <a:prstGeom prst="rect">
            <a:avLst/>
          </a:prstGeom>
        </p:spPr>
        <p:txBody>
          <a:bodyPr anchor="ctr" anchorCtr="0">
            <a:noAutofit/>
          </a:bodyPr>
          <a:lstStyle>
            <a:lvl1pPr marL="0" indent="0" algn="l">
              <a:spcBef>
                <a:spcPts val="0"/>
              </a:spcBef>
              <a:buNone/>
              <a:defRPr sz="1350">
                <a:solidFill>
                  <a:schemeClr val="bg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 Date</a:t>
            </a:r>
          </a:p>
        </p:txBody>
      </p:sp>
    </p:spTree>
    <p:extLst>
      <p:ext uri="{BB962C8B-B14F-4D97-AF65-F5344CB8AC3E}">
        <p14:creationId xmlns:p14="http://schemas.microsoft.com/office/powerpoint/2010/main" val="2138305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New section - read">
    <p:bg>
      <p:bgPr>
        <a:solidFill>
          <a:srgbClr val="AF161E"/>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442BB7D-BC4F-4B4E-8F09-1EFD3FC282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17" name="Rektangel 16">
            <a:extLst>
              <a:ext uri="{FF2B5EF4-FFF2-40B4-BE49-F238E27FC236}">
                <a16:creationId xmlns:a16="http://schemas.microsoft.com/office/drawing/2014/main" id="{1627E733-EB29-4981-861C-EC2C56E0541F}"/>
              </a:ext>
            </a:extLst>
          </p:cNvPr>
          <p:cNvSpPr/>
          <p:nvPr userDrawn="1"/>
        </p:nvSpPr>
        <p:spPr>
          <a:xfrm>
            <a:off x="1072079" y="1945764"/>
            <a:ext cx="6968308" cy="1458506"/>
          </a:xfrm>
          <a:prstGeom prst="rect">
            <a:avLst/>
          </a:prstGeom>
          <a:solidFill>
            <a:srgbClr val="AE15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2">
            <a:extLst>
              <a:ext uri="{FF2B5EF4-FFF2-40B4-BE49-F238E27FC236}">
                <a16:creationId xmlns:a16="http://schemas.microsoft.com/office/drawing/2014/main" id="{A28E1C86-A942-3744-BE2B-4C6719A37779}"/>
              </a:ext>
            </a:extLst>
          </p:cNvPr>
          <p:cNvSpPr>
            <a:spLocks noGrp="1" noChangeArrowheads="1"/>
          </p:cNvSpPr>
          <p:nvPr>
            <p:ph type="ctrTitle" hasCustomPrompt="1"/>
          </p:nvPr>
        </p:nvSpPr>
        <p:spPr>
          <a:xfrm>
            <a:off x="1231796" y="2084832"/>
            <a:ext cx="6680410" cy="1121664"/>
          </a:xfrm>
          <a:prstGeom prst="rect">
            <a:avLst/>
          </a:prstGeom>
          <a:noFill/>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pic>
        <p:nvPicPr>
          <p:cNvPr id="13" name="Billede 12">
            <a:extLst>
              <a:ext uri="{FF2B5EF4-FFF2-40B4-BE49-F238E27FC236}">
                <a16:creationId xmlns:a16="http://schemas.microsoft.com/office/drawing/2014/main" id="{3F6382CD-18B2-4DC7-8591-FFA57B4FD7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3" cy="252000"/>
          </a:xfrm>
          <a:prstGeom prst="rect">
            <a:avLst/>
          </a:prstGeom>
        </p:spPr>
      </p:pic>
    </p:spTree>
    <p:extLst>
      <p:ext uri="{BB962C8B-B14F-4D97-AF65-F5344CB8AC3E}">
        <p14:creationId xmlns:p14="http://schemas.microsoft.com/office/powerpoint/2010/main" val="382566226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ew section - black">
    <p:bg>
      <p:bgPr>
        <a:solidFill>
          <a:schemeClr val="bg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8ACE067-01C3-4DBF-9E4A-3306BD6E21D0}"/>
              </a:ext>
            </a:extLst>
          </p:cNvPr>
          <p:cNvPicPr>
            <a:picLocks noChangeAspect="1"/>
          </p:cNvPicPr>
          <p:nvPr userDrawn="1"/>
        </p:nvPicPr>
        <p:blipFill rotWithShape="1">
          <a:blip r:embed="rId2" cstate="screen">
            <a:duotone>
              <a:schemeClr val="accent1">
                <a:shade val="45000"/>
                <a:satMod val="135000"/>
              </a:schemeClr>
              <a:prstClr val="white"/>
            </a:duotone>
            <a:alphaModFix/>
            <a:extLst>
              <a:ext uri="{BEBA8EAE-BF5A-486C-A8C5-ECC9F3942E4B}">
                <a14:imgProps xmlns:a14="http://schemas.microsoft.com/office/drawing/2010/main">
                  <a14:imgLayer r:embed="rId3">
                    <a14:imgEffect>
                      <a14:saturation sat="128000"/>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a:noFill/>
        </p:spPr>
      </p:pic>
      <p:sp>
        <p:nvSpPr>
          <p:cNvPr id="11" name="Rektangel 10">
            <a:extLst>
              <a:ext uri="{FF2B5EF4-FFF2-40B4-BE49-F238E27FC236}">
                <a16:creationId xmlns:a16="http://schemas.microsoft.com/office/drawing/2014/main" id="{98726D48-96CE-4FC9-8291-B84AB8FFF8D9}"/>
              </a:ext>
            </a:extLst>
          </p:cNvPr>
          <p:cNvSpPr/>
          <p:nvPr userDrawn="1"/>
        </p:nvSpPr>
        <p:spPr>
          <a:xfrm>
            <a:off x="1087200" y="1918800"/>
            <a:ext cx="6969600" cy="14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ctangle 2">
            <a:extLst>
              <a:ext uri="{FF2B5EF4-FFF2-40B4-BE49-F238E27FC236}">
                <a16:creationId xmlns:a16="http://schemas.microsoft.com/office/drawing/2014/main" id="{421508B6-E015-9F43-AAC1-95D8200446D2}"/>
              </a:ext>
            </a:extLst>
          </p:cNvPr>
          <p:cNvSpPr>
            <a:spLocks noGrp="1" noChangeArrowheads="1"/>
          </p:cNvSpPr>
          <p:nvPr>
            <p:ph type="ctrTitle" hasCustomPrompt="1"/>
          </p:nvPr>
        </p:nvSpPr>
        <p:spPr>
          <a:xfrm>
            <a:off x="1231796" y="2084832"/>
            <a:ext cx="6680410" cy="1121664"/>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pic>
        <p:nvPicPr>
          <p:cNvPr id="10" name="Billede 9">
            <a:extLst>
              <a:ext uri="{FF2B5EF4-FFF2-40B4-BE49-F238E27FC236}">
                <a16:creationId xmlns:a16="http://schemas.microsoft.com/office/drawing/2014/main" id="{F5B81080-834C-474F-AE9E-77B3DB57824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87200" y="165600"/>
            <a:ext cx="644000" cy="252000"/>
          </a:xfrm>
          <a:prstGeom prst="rect">
            <a:avLst/>
          </a:prstGeom>
        </p:spPr>
      </p:pic>
      <p:sp>
        <p:nvSpPr>
          <p:cNvPr id="3" name="Pladsholder til sidefod 2">
            <a:extLst>
              <a:ext uri="{FF2B5EF4-FFF2-40B4-BE49-F238E27FC236}">
                <a16:creationId xmlns:a16="http://schemas.microsoft.com/office/drawing/2014/main" id="{C2AD8268-7BB4-0748-8F27-F8C2C5C7A206}"/>
              </a:ext>
            </a:extLst>
          </p:cNvPr>
          <p:cNvSpPr>
            <a:spLocks noGrp="1"/>
          </p:cNvSpPr>
          <p:nvPr>
            <p:ph type="ftr" sz="quarter" idx="11"/>
          </p:nvPr>
        </p:nvSpPr>
        <p:spPr>
          <a:xfrm rot="5400000">
            <a:off x="205200" y="3196800"/>
            <a:ext cx="2303100" cy="7133400"/>
          </a:xfrm>
          <a:prstGeom prst="rect">
            <a:avLst/>
          </a:prstGeom>
        </p:spPr>
        <p:txBody>
          <a:bodyPr/>
          <a:lstStyle>
            <a:lvl1pPr>
              <a:defRPr>
                <a:solidFill>
                  <a:schemeClr val="tx1"/>
                </a:solidFill>
              </a:defRPr>
            </a:lvl1pPr>
          </a:lstStyle>
          <a:p>
            <a:r>
              <a:rPr lang="da-DK"/>
              <a:t>Footer</a:t>
            </a:r>
            <a:endParaRPr lang="da-DK" dirty="0"/>
          </a:p>
        </p:txBody>
      </p:sp>
    </p:spTree>
    <p:extLst>
      <p:ext uri="{BB962C8B-B14F-4D97-AF65-F5344CB8AC3E}">
        <p14:creationId xmlns:p14="http://schemas.microsoft.com/office/powerpoint/2010/main" val="32702482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line, text and graphics">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3E452BC-D629-4359-9795-DB3409CC8BFC}"/>
              </a:ext>
            </a:extLst>
          </p:cNvPr>
          <p:cNvPicPr>
            <a:picLocks noChangeAspect="1"/>
          </p:cNvPicPr>
          <p:nvPr userDrawn="1"/>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2927"/>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p:spPr>
      </p:pic>
      <p:sp>
        <p:nvSpPr>
          <p:cNvPr id="5" name="Rektangel 4">
            <a:extLst>
              <a:ext uri="{FF2B5EF4-FFF2-40B4-BE49-F238E27FC236}">
                <a16:creationId xmlns:a16="http://schemas.microsoft.com/office/drawing/2014/main" id="{A7DD58B1-1436-4834-92D3-09F1457822B8}"/>
              </a:ext>
            </a:extLst>
          </p:cNvPr>
          <p:cNvSpPr/>
          <p:nvPr userDrawn="1"/>
        </p:nvSpPr>
        <p:spPr>
          <a:xfrm>
            <a:off x="1087846" y="1918800"/>
            <a:ext cx="6968307" cy="14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2">
            <a:extLst>
              <a:ext uri="{FF2B5EF4-FFF2-40B4-BE49-F238E27FC236}">
                <a16:creationId xmlns:a16="http://schemas.microsoft.com/office/drawing/2014/main" id="{8C6DEC39-4D9C-4D2C-81D3-E42B20418C0C}"/>
              </a:ext>
            </a:extLst>
          </p:cNvPr>
          <p:cNvSpPr>
            <a:spLocks noGrp="1" noChangeArrowheads="1"/>
          </p:cNvSpPr>
          <p:nvPr>
            <p:ph type="ctrTitle" hasCustomPrompt="1"/>
          </p:nvPr>
        </p:nvSpPr>
        <p:spPr>
          <a:xfrm>
            <a:off x="1231796" y="2084400"/>
            <a:ext cx="6679800" cy="1120500"/>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spTree>
    <p:extLst>
      <p:ext uri="{BB962C8B-B14F-4D97-AF65-F5344CB8AC3E}">
        <p14:creationId xmlns:p14="http://schemas.microsoft.com/office/powerpoint/2010/main" val="11501661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29200" y="416700"/>
            <a:ext cx="7416900" cy="612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dirty="0"/>
              <a:t>Write a </a:t>
            </a:r>
            <a:r>
              <a:rPr lang="da-DK" dirty="0" err="1"/>
              <a:t>headline</a:t>
            </a:r>
            <a:endParaRPr lang="da-DK" dirty="0"/>
          </a:p>
        </p:txBody>
      </p:sp>
      <p:pic>
        <p:nvPicPr>
          <p:cNvPr id="7" name="Billede 6">
            <a:extLst>
              <a:ext uri="{FF2B5EF4-FFF2-40B4-BE49-F238E27FC236}">
                <a16:creationId xmlns:a16="http://schemas.microsoft.com/office/drawing/2014/main" id="{1585BAE0-1BD2-40F3-891D-9F679754D29F}"/>
              </a:ext>
            </a:extLst>
          </p:cNvPr>
          <p:cNvPicPr>
            <a:picLocks noChangeAspect="1"/>
          </p:cNvPicPr>
          <p:nvPr userDrawn="1"/>
        </p:nvPicPr>
        <p:blipFill>
          <a:blip r:embed="rId40" cstate="screen">
            <a:extLst>
              <a:ext uri="{28A0092B-C50C-407E-A947-70E740481C1C}">
                <a14:useLocalDpi xmlns:a14="http://schemas.microsoft.com/office/drawing/2010/main"/>
              </a:ext>
            </a:extLst>
          </a:blip>
          <a:srcRect/>
          <a:stretch/>
        </p:blipFill>
        <p:spPr>
          <a:xfrm>
            <a:off x="8286301" y="164700"/>
            <a:ext cx="643999" cy="252000"/>
          </a:xfrm>
          <a:prstGeom prst="rect">
            <a:avLst/>
          </a:prstGeom>
        </p:spPr>
      </p:pic>
      <p:sp>
        <p:nvSpPr>
          <p:cNvPr id="8" name="Rectangle 3">
            <a:extLst>
              <a:ext uri="{FF2B5EF4-FFF2-40B4-BE49-F238E27FC236}">
                <a16:creationId xmlns:a16="http://schemas.microsoft.com/office/drawing/2014/main" id="{9EDFDC91-DA56-4BDC-AEF4-38CC19FD3AA0}"/>
              </a:ext>
            </a:extLst>
          </p:cNvPr>
          <p:cNvSpPr>
            <a:spLocks noGrp="1" noChangeAspect="1" noChangeArrowheads="1"/>
          </p:cNvSpPr>
          <p:nvPr>
            <p:ph type="body" idx="1"/>
          </p:nvPr>
        </p:nvSpPr>
        <p:spPr bwMode="auto">
          <a:xfrm>
            <a:off x="529200" y="1485900"/>
            <a:ext cx="7416900" cy="307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da-DK" dirty="0" err="1"/>
              <a:t>Click</a:t>
            </a:r>
            <a:r>
              <a:rPr lang="da-DK" dirty="0"/>
              <a:t> to </a:t>
            </a:r>
            <a:r>
              <a:rPr lang="da-DK" dirty="0" err="1"/>
              <a:t>edit</a:t>
            </a:r>
            <a:r>
              <a:rPr lang="da-DK" dirty="0"/>
              <a:t> </a:t>
            </a:r>
            <a:r>
              <a:rPr lang="en-GB" noProof="0" dirty="0"/>
              <a:t>typography</a:t>
            </a:r>
            <a:r>
              <a:rPr lang="da-DK" dirty="0"/>
              <a:t> in slidemaster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6" name="Pladsholder til sidefod 1">
            <a:extLst>
              <a:ext uri="{FF2B5EF4-FFF2-40B4-BE49-F238E27FC236}">
                <a16:creationId xmlns:a16="http://schemas.microsoft.com/office/drawing/2014/main" id="{C8B37D10-985D-4F50-879B-F228D9D445B6}"/>
              </a:ext>
            </a:extLst>
          </p:cNvPr>
          <p:cNvSpPr>
            <a:spLocks noGrp="1"/>
          </p:cNvSpPr>
          <p:nvPr>
            <p:ph type="ftr" sz="quarter" idx="3"/>
          </p:nvPr>
        </p:nvSpPr>
        <p:spPr>
          <a:xfrm rot="5400000">
            <a:off x="7146000" y="2041200"/>
            <a:ext cx="3333600" cy="205200"/>
          </a:xfrm>
          <a:prstGeom prst="rect">
            <a:avLst/>
          </a:prstGeom>
        </p:spPr>
        <p:txBody>
          <a:bodyPr vert="horz" lIns="91440" tIns="45720" rIns="91440" bIns="45720" rtlCol="0" anchor="t" anchorCtr="0"/>
          <a:lstStyle>
            <a:lvl1pPr algn="r">
              <a:defRPr sz="750" kern="0" spc="30" baseline="0">
                <a:solidFill>
                  <a:schemeClr val="bg1">
                    <a:lumMod val="50000"/>
                  </a:schemeClr>
                </a:solidFill>
                <a:latin typeface="Calibri" panose="020F0502020204030204" pitchFamily="34" charset="0"/>
                <a:cs typeface="Calibri" panose="020F0502020204030204" pitchFamily="34" charset="0"/>
              </a:defRPr>
            </a:lvl1pPr>
          </a:lstStyle>
          <a:p>
            <a:r>
              <a:rPr lang="da-DK"/>
              <a:t>Footer</a:t>
            </a:r>
            <a:endParaRPr lang="da-DK" dirty="0"/>
          </a:p>
        </p:txBody>
      </p:sp>
      <p:sp>
        <p:nvSpPr>
          <p:cNvPr id="9" name="Pladsholder til dato 3">
            <a:extLst>
              <a:ext uri="{FF2B5EF4-FFF2-40B4-BE49-F238E27FC236}">
                <a16:creationId xmlns:a16="http://schemas.microsoft.com/office/drawing/2014/main" id="{B1A2EE87-3EC9-4939-B0AA-E690C86DCA96}"/>
              </a:ext>
            </a:extLst>
          </p:cNvPr>
          <p:cNvSpPr>
            <a:spLocks noGrp="1"/>
          </p:cNvSpPr>
          <p:nvPr>
            <p:ph type="dt" sz="half" idx="2"/>
          </p:nvPr>
        </p:nvSpPr>
        <p:spPr>
          <a:xfrm rot="5400000">
            <a:off x="8469000" y="4154052"/>
            <a:ext cx="687600" cy="205200"/>
          </a:xfrm>
          <a:prstGeom prst="rect">
            <a:avLst/>
          </a:prstGeom>
        </p:spPr>
        <p:txBody>
          <a:bodyPr/>
          <a:lstStyle>
            <a:lvl1pPr algn="r">
              <a:defRPr sz="750">
                <a:solidFill>
                  <a:schemeClr val="bg1">
                    <a:lumMod val="50000"/>
                  </a:schemeClr>
                </a:solidFill>
                <a:latin typeface="+mj-lt"/>
              </a:defRPr>
            </a:lvl1pPr>
          </a:lstStyle>
          <a:p>
            <a:fld id="{1137FF2D-7CDA-4B00-B4BB-F0CFE0D5426B}" type="datetime1">
              <a:rPr lang="en-GB" smtClean="0"/>
              <a:pPr/>
              <a:t>01/06/2023</a:t>
            </a:fld>
            <a:endParaRPr lang="da-DK" dirty="0"/>
          </a:p>
        </p:txBody>
      </p:sp>
    </p:spTree>
    <p:extLst>
      <p:ext uri="{BB962C8B-B14F-4D97-AF65-F5344CB8AC3E}">
        <p14:creationId xmlns:p14="http://schemas.microsoft.com/office/powerpoint/2010/main" val="37526489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56" r:id="rId3"/>
    <p:sldLayoutId id="2147483744" r:id="rId4"/>
    <p:sldLayoutId id="2147483768" r:id="rId5"/>
    <p:sldLayoutId id="2147483746" r:id="rId6"/>
    <p:sldLayoutId id="2147483747" r:id="rId7"/>
    <p:sldLayoutId id="2147483748" r:id="rId8"/>
    <p:sldLayoutId id="2147483766" r:id="rId9"/>
    <p:sldLayoutId id="2147483761" r:id="rId10"/>
    <p:sldLayoutId id="2147483765" r:id="rId11"/>
    <p:sldLayoutId id="2147483719" r:id="rId12"/>
    <p:sldLayoutId id="2147483753" r:id="rId13"/>
    <p:sldLayoutId id="2147483755"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41" r:id="rId23"/>
    <p:sldLayoutId id="2147483742" r:id="rId24"/>
    <p:sldLayoutId id="2147483763" r:id="rId25"/>
    <p:sldLayoutId id="2147483764" r:id="rId26"/>
    <p:sldLayoutId id="2147483697" r:id="rId27"/>
    <p:sldLayoutId id="2147483698" r:id="rId28"/>
    <p:sldLayoutId id="2147483734" r:id="rId29"/>
    <p:sldLayoutId id="2147483735" r:id="rId30"/>
    <p:sldLayoutId id="2147483736" r:id="rId31"/>
    <p:sldLayoutId id="2147483737" r:id="rId32"/>
    <p:sldLayoutId id="2147483703" r:id="rId33"/>
    <p:sldLayoutId id="2147483759" r:id="rId34"/>
    <p:sldLayoutId id="2147483760" r:id="rId35"/>
    <p:sldLayoutId id="2147483739" r:id="rId36"/>
    <p:sldLayoutId id="2147483711" r:id="rId37"/>
    <p:sldLayoutId id="2147483777" r:id="rId38"/>
  </p:sldLayoutIdLst>
  <p:hf sldNum="0" hdr="0"/>
  <p:txStyles>
    <p:title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p:titleStyle>
    <p:body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dioptratool.org/help-videos/step-2-load-data" TargetMode="Externa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dioptratool.org/help-videos/step-6-allocate-costs-to-activities" TargetMode="Externa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69361-5272-017E-9C46-0688CA5A4A9E}"/>
              </a:ext>
            </a:extLst>
          </p:cNvPr>
          <p:cNvSpPr>
            <a:spLocks noGrp="1"/>
          </p:cNvSpPr>
          <p:nvPr>
            <p:ph type="ctrTitle"/>
          </p:nvPr>
        </p:nvSpPr>
        <p:spPr>
          <a:xfrm>
            <a:off x="581893" y="2084832"/>
            <a:ext cx="7980216" cy="1121664"/>
          </a:xfrm>
        </p:spPr>
        <p:txBody>
          <a:bodyPr>
            <a:noAutofit/>
          </a:bodyPr>
          <a:lstStyle/>
          <a:p>
            <a:r>
              <a:rPr lang="en-US" sz="2400" dirty="0"/>
              <a:t>Lucian Lee</a:t>
            </a:r>
            <a:br>
              <a:rPr lang="en-US" sz="2400" dirty="0"/>
            </a:br>
            <a:r>
              <a:rPr lang="en-US" sz="2400" dirty="0"/>
              <a:t>Senior Advisor, Systematic Cost Analysis</a:t>
            </a:r>
            <a:br>
              <a:rPr lang="en-US" sz="2400" dirty="0"/>
            </a:br>
            <a:r>
              <a:rPr lang="en-US" sz="2400" b="0" dirty="0"/>
              <a:t>International Rescue Committee (IRC)</a:t>
            </a:r>
            <a:br>
              <a:rPr lang="en-US" sz="2400" b="0" dirty="0"/>
            </a:br>
            <a:r>
              <a:rPr lang="en-US" sz="2400" b="0" i="1" dirty="0"/>
              <a:t>(he/him/his)</a:t>
            </a:r>
            <a:br>
              <a:rPr lang="en-US" sz="2400" b="0" i="1" dirty="0"/>
            </a:br>
            <a:br>
              <a:rPr lang="en-US" sz="2400" b="0" i="1" dirty="0"/>
            </a:br>
            <a:r>
              <a:rPr lang="en-US" sz="2400" b="0" dirty="0"/>
              <a:t>Lucian.Lee@rescue.org</a:t>
            </a:r>
          </a:p>
        </p:txBody>
      </p:sp>
      <p:pic>
        <p:nvPicPr>
          <p:cNvPr id="3" name="Picture 2">
            <a:extLst>
              <a:ext uri="{FF2B5EF4-FFF2-40B4-BE49-F238E27FC236}">
                <a16:creationId xmlns:a16="http://schemas.microsoft.com/office/drawing/2014/main" id="{B44786D3-3852-349E-8AA9-B78E2A7AF131}"/>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20619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1. Define Analysis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p:txBody>
          <a:bodyPr>
            <a:normAutofit fontScale="92500" lnSpcReduction="10000"/>
          </a:bodyPr>
          <a:lstStyle/>
          <a:p>
            <a:r>
              <a:rPr lang="en-US" b="1" dirty="0"/>
              <a:t>Activity Being Analyzed</a:t>
            </a:r>
          </a:p>
          <a:p>
            <a:pPr lvl="1"/>
            <a:r>
              <a:rPr lang="en-US" dirty="0"/>
              <a:t>If you cannot find your activity in the list, select “Generic Program”.</a:t>
            </a:r>
          </a:p>
          <a:p>
            <a:r>
              <a:rPr lang="en-US" b="1" dirty="0"/>
              <a:t>Start Date </a:t>
            </a:r>
            <a:r>
              <a:rPr lang="en-US" dirty="0"/>
              <a:t>and</a:t>
            </a:r>
            <a:r>
              <a:rPr lang="en-US" b="1" dirty="0"/>
              <a:t> End Date</a:t>
            </a:r>
          </a:p>
          <a:p>
            <a:pPr lvl="1"/>
            <a:r>
              <a:rPr lang="en-US" dirty="0"/>
              <a:t>These should be defined to be in line with the window of finance data and monitoring data you are using! Example: we shouldn’t consider the program start to be April if our spending data starts in August. </a:t>
            </a:r>
          </a:p>
          <a:p>
            <a:pPr lvl="1"/>
            <a:r>
              <a:rPr lang="en-US" dirty="0"/>
              <a:t>If we are analyzing finance data from 01-Jan-2018 to 31-Dec-2018, make sure that the monitoring data corresponds to the same period.</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349690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2" name="Google Shape;197;p21">
            <a:extLst>
              <a:ext uri="{FF2B5EF4-FFF2-40B4-BE49-F238E27FC236}">
                <a16:creationId xmlns:a16="http://schemas.microsoft.com/office/drawing/2014/main" id="{DC7847CB-94DB-8BB2-B41A-8F6F90E44540}"/>
              </a:ext>
            </a:extLst>
          </p:cNvPr>
          <p:cNvPicPr preferRelativeResize="0"/>
          <p:nvPr/>
        </p:nvPicPr>
        <p:blipFill rotWithShape="1">
          <a:blip r:embed="rId3">
            <a:alphaModFix/>
          </a:blip>
          <a:srcRect b="12709"/>
          <a:stretch/>
        </p:blipFill>
        <p:spPr>
          <a:xfrm>
            <a:off x="0" y="0"/>
            <a:ext cx="9144001" cy="3270175"/>
          </a:xfrm>
          <a:prstGeom prst="rect">
            <a:avLst/>
          </a:prstGeom>
          <a:noFill/>
          <a:ln>
            <a:noFill/>
          </a:ln>
        </p:spPr>
      </p:pic>
      <p:sp>
        <p:nvSpPr>
          <p:cNvPr id="3" name="Google Shape;198;p21">
            <a:extLst>
              <a:ext uri="{FF2B5EF4-FFF2-40B4-BE49-F238E27FC236}">
                <a16:creationId xmlns:a16="http://schemas.microsoft.com/office/drawing/2014/main" id="{EF7B3978-822D-E86C-D535-DF59985F5DF0}"/>
              </a:ext>
            </a:extLst>
          </p:cNvPr>
          <p:cNvSpPr/>
          <p:nvPr/>
        </p:nvSpPr>
        <p:spPr>
          <a:xfrm>
            <a:off x="339813" y="45566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2</a:t>
            </a:r>
            <a:endParaRPr b="1">
              <a:solidFill>
                <a:srgbClr val="FFFFFF"/>
              </a:solidFill>
            </a:endParaRPr>
          </a:p>
        </p:txBody>
      </p:sp>
      <p:pic>
        <p:nvPicPr>
          <p:cNvPr id="8" name="Google Shape;199;p21">
            <a:extLst>
              <a:ext uri="{FF2B5EF4-FFF2-40B4-BE49-F238E27FC236}">
                <a16:creationId xmlns:a16="http://schemas.microsoft.com/office/drawing/2014/main" id="{083F47F5-43FC-1692-E637-A298FFAADC14}"/>
              </a:ext>
            </a:extLst>
          </p:cNvPr>
          <p:cNvPicPr preferRelativeResize="0"/>
          <p:nvPr/>
        </p:nvPicPr>
        <p:blipFill rotWithShape="1">
          <a:blip r:embed="rId4">
            <a:alphaModFix/>
          </a:blip>
          <a:srcRect t="60597" r="87226" b="3120"/>
          <a:stretch/>
        </p:blipFill>
        <p:spPr>
          <a:xfrm>
            <a:off x="0" y="3217250"/>
            <a:ext cx="1166825" cy="1926251"/>
          </a:xfrm>
          <a:prstGeom prst="rect">
            <a:avLst/>
          </a:prstGeom>
          <a:noFill/>
          <a:ln>
            <a:noFill/>
          </a:ln>
        </p:spPr>
      </p:pic>
      <p:sp>
        <p:nvSpPr>
          <p:cNvPr id="9" name="Google Shape;200;p21">
            <a:extLst>
              <a:ext uri="{FF2B5EF4-FFF2-40B4-BE49-F238E27FC236}">
                <a16:creationId xmlns:a16="http://schemas.microsoft.com/office/drawing/2014/main" id="{A9941470-31F6-2382-E29F-CE216A786FE1}"/>
              </a:ext>
            </a:extLst>
          </p:cNvPr>
          <p:cNvSpPr/>
          <p:nvPr/>
        </p:nvSpPr>
        <p:spPr>
          <a:xfrm>
            <a:off x="2414300" y="564200"/>
            <a:ext cx="3319500" cy="284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1;p21">
            <a:extLst>
              <a:ext uri="{FF2B5EF4-FFF2-40B4-BE49-F238E27FC236}">
                <a16:creationId xmlns:a16="http://schemas.microsoft.com/office/drawing/2014/main" id="{10B3E0AD-454E-2A37-2B0B-6F04631B6137}"/>
              </a:ext>
            </a:extLst>
          </p:cNvPr>
          <p:cNvSpPr/>
          <p:nvPr/>
        </p:nvSpPr>
        <p:spPr>
          <a:xfrm>
            <a:off x="2855350" y="1136475"/>
            <a:ext cx="1868400" cy="284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56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2. Load Data</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240077"/>
            <a:ext cx="7925868" cy="3720230"/>
          </a:xfrm>
        </p:spPr>
        <p:txBody>
          <a:bodyPr>
            <a:normAutofit lnSpcReduction="10000"/>
          </a:bodyPr>
          <a:lstStyle/>
          <a:p>
            <a:r>
              <a:rPr lang="en-US" dirty="0"/>
              <a:t>If you analyze </a:t>
            </a:r>
            <a:r>
              <a:rPr lang="en-US" b="1" dirty="0"/>
              <a:t>actual spending data</a:t>
            </a:r>
            <a:r>
              <a:rPr lang="en-US" dirty="0"/>
              <a:t>, then Dioptra will automatically pull available financial transactions that match those dates and grant codes.</a:t>
            </a:r>
          </a:p>
          <a:p>
            <a:pPr lvl="1"/>
            <a:r>
              <a:rPr lang="en-US" dirty="0"/>
              <a:t>Check that the number of transactions seems reasonable.</a:t>
            </a:r>
          </a:p>
          <a:p>
            <a:r>
              <a:rPr lang="en-US" dirty="0"/>
              <a:t>If you analyze </a:t>
            </a:r>
            <a:r>
              <a:rPr lang="en-US" b="1" dirty="0"/>
              <a:t>budget projection data</a:t>
            </a:r>
            <a:r>
              <a:rPr lang="en-US" dirty="0"/>
              <a:t>, there would be no transactions in your finance system and so you would upload data from a spreadsheet.</a:t>
            </a:r>
          </a:p>
          <a:p>
            <a:pPr lvl="1"/>
            <a:r>
              <a:rPr lang="en-US" dirty="0"/>
              <a:t>You can prepare a spreadsheet and paste budget line data in it. Use the Dioptra template.</a:t>
            </a:r>
          </a:p>
          <a:p>
            <a:pPr lvl="1"/>
            <a:r>
              <a:rPr lang="en-US" dirty="0"/>
              <a:t>Paste all data as values!</a:t>
            </a:r>
          </a:p>
          <a:p>
            <a:pPr lvl="1"/>
            <a:r>
              <a:rPr lang="en-US" dirty="0"/>
              <a:t>Check that all rows are filled (no blanks).</a:t>
            </a:r>
          </a:p>
          <a:p>
            <a:pPr lvl="1"/>
            <a:r>
              <a:rPr lang="en-US" dirty="0"/>
              <a:t>Check that all rows are accurate (the total amount is correct).</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172802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2" name="Google Shape;213;p23">
            <a:extLst>
              <a:ext uri="{FF2B5EF4-FFF2-40B4-BE49-F238E27FC236}">
                <a16:creationId xmlns:a16="http://schemas.microsoft.com/office/drawing/2014/main" id="{F536C68D-3F29-F2FC-E5A7-AD0DA060D180}"/>
              </a:ext>
            </a:extLst>
          </p:cNvPr>
          <p:cNvPicPr preferRelativeResize="0"/>
          <p:nvPr/>
        </p:nvPicPr>
        <p:blipFill rotWithShape="1">
          <a:blip r:embed="rId3">
            <a:alphaModFix/>
          </a:blip>
          <a:srcRect b="1293"/>
          <a:stretch/>
        </p:blipFill>
        <p:spPr>
          <a:xfrm>
            <a:off x="0" y="0"/>
            <a:ext cx="9143999" cy="4231600"/>
          </a:xfrm>
          <a:prstGeom prst="rect">
            <a:avLst/>
          </a:prstGeom>
          <a:noFill/>
          <a:ln>
            <a:noFill/>
          </a:ln>
        </p:spPr>
      </p:pic>
      <p:sp>
        <p:nvSpPr>
          <p:cNvPr id="3" name="Google Shape;214;p23">
            <a:extLst>
              <a:ext uri="{FF2B5EF4-FFF2-40B4-BE49-F238E27FC236}">
                <a16:creationId xmlns:a16="http://schemas.microsoft.com/office/drawing/2014/main" id="{43140409-053C-8FD6-D11E-9A5CE4597B29}"/>
              </a:ext>
            </a:extLst>
          </p:cNvPr>
          <p:cNvSpPr/>
          <p:nvPr/>
        </p:nvSpPr>
        <p:spPr>
          <a:xfrm>
            <a:off x="339813" y="45566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3</a:t>
            </a:r>
            <a:endParaRPr b="1">
              <a:solidFill>
                <a:srgbClr val="FFFFFF"/>
              </a:solidFill>
            </a:endParaRPr>
          </a:p>
        </p:txBody>
      </p:sp>
      <p:pic>
        <p:nvPicPr>
          <p:cNvPr id="5" name="Google Shape;215;p23">
            <a:extLst>
              <a:ext uri="{FF2B5EF4-FFF2-40B4-BE49-F238E27FC236}">
                <a16:creationId xmlns:a16="http://schemas.microsoft.com/office/drawing/2014/main" id="{9EE901F1-DB36-8FDD-C424-3ED6BA2DF670}"/>
              </a:ext>
            </a:extLst>
          </p:cNvPr>
          <p:cNvPicPr preferRelativeResize="0"/>
          <p:nvPr/>
        </p:nvPicPr>
        <p:blipFill rotWithShape="1">
          <a:blip r:embed="rId4">
            <a:alphaModFix/>
          </a:blip>
          <a:srcRect t="60597" r="87226" b="3120"/>
          <a:stretch/>
        </p:blipFill>
        <p:spPr>
          <a:xfrm>
            <a:off x="0" y="3217250"/>
            <a:ext cx="1168050" cy="1926251"/>
          </a:xfrm>
          <a:prstGeom prst="rect">
            <a:avLst/>
          </a:prstGeom>
          <a:noFill/>
          <a:ln>
            <a:noFill/>
          </a:ln>
        </p:spPr>
      </p:pic>
      <p:sp>
        <p:nvSpPr>
          <p:cNvPr id="6" name="Google Shape;216;p23">
            <a:extLst>
              <a:ext uri="{FF2B5EF4-FFF2-40B4-BE49-F238E27FC236}">
                <a16:creationId xmlns:a16="http://schemas.microsoft.com/office/drawing/2014/main" id="{0B2657AA-14C9-67E9-EBD6-EA9D6F5DCDEE}"/>
              </a:ext>
            </a:extLst>
          </p:cNvPr>
          <p:cNvSpPr/>
          <p:nvPr/>
        </p:nvSpPr>
        <p:spPr>
          <a:xfrm>
            <a:off x="1325225" y="564275"/>
            <a:ext cx="4875159" cy="300204"/>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Assign sector and category to cost items</a:t>
            </a:r>
            <a:endParaRPr b="1" dirty="0"/>
          </a:p>
        </p:txBody>
      </p:sp>
    </p:spTree>
    <p:extLst>
      <p:ext uri="{BB962C8B-B14F-4D97-AF65-F5344CB8AC3E}">
        <p14:creationId xmlns:p14="http://schemas.microsoft.com/office/powerpoint/2010/main" val="94124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3. Assign Sector &amp; Category</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240077"/>
            <a:ext cx="7416900" cy="3720230"/>
          </a:xfrm>
        </p:spPr>
        <p:txBody>
          <a:bodyPr>
            <a:normAutofit fontScale="92500" lnSpcReduction="10000"/>
          </a:bodyPr>
          <a:lstStyle/>
          <a:p>
            <a:r>
              <a:rPr lang="en-US" b="1" dirty="0"/>
              <a:t>Cost Categories</a:t>
            </a:r>
            <a:r>
              <a:rPr lang="en-US" dirty="0"/>
              <a:t>: International Staff, National Staff, Travel &amp; Transport, Assets &amp; Equipment, Office Expenses, Materials &amp; Activities. Include benefits in staffing costs.</a:t>
            </a:r>
          </a:p>
          <a:p>
            <a:r>
              <a:rPr lang="en-US" b="1" dirty="0"/>
              <a:t>Cost Types</a:t>
            </a:r>
            <a:r>
              <a:rPr lang="en-US" dirty="0"/>
              <a:t>: </a:t>
            </a:r>
          </a:p>
          <a:p>
            <a:pPr lvl="1"/>
            <a:r>
              <a:rPr lang="en-US" dirty="0"/>
              <a:t>Direct Project Costs (“Program”)</a:t>
            </a:r>
          </a:p>
          <a:p>
            <a:pPr lvl="1"/>
            <a:r>
              <a:rPr lang="en-US" u="sng" dirty="0"/>
              <a:t>Direct Shared Costs</a:t>
            </a:r>
            <a:r>
              <a:rPr lang="en-US" dirty="0"/>
              <a:t> (“Support”): Costs that are linked to program activities that cannot be easily related to specific projects or sectors. These costs are shared among all projects in a specific office, usually (but not always) for the running and management of operations.</a:t>
            </a:r>
          </a:p>
          <a:p>
            <a:pPr lvl="1"/>
            <a:r>
              <a:rPr lang="en-US" u="sng" dirty="0"/>
              <a:t>ICR</a:t>
            </a:r>
            <a:r>
              <a:rPr lang="en-US" dirty="0"/>
              <a:t>: Indirect Costs that support HQ operations and overall management.</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1081653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184156" y="0"/>
            <a:ext cx="3672644" cy="438827"/>
          </a:xfrm>
          <a:prstGeom prst="rect">
            <a:avLst/>
          </a:prstGeom>
        </p:spPr>
      </p:pic>
      <p:pic>
        <p:nvPicPr>
          <p:cNvPr id="2" name="Google Shape;228;p25">
            <a:extLst>
              <a:ext uri="{FF2B5EF4-FFF2-40B4-BE49-F238E27FC236}">
                <a16:creationId xmlns:a16="http://schemas.microsoft.com/office/drawing/2014/main" id="{B1ADC67B-503F-FBB4-8C5A-76DF86158291}"/>
              </a:ext>
            </a:extLst>
          </p:cNvPr>
          <p:cNvPicPr preferRelativeResize="0"/>
          <p:nvPr/>
        </p:nvPicPr>
        <p:blipFill rotWithShape="1">
          <a:blip r:embed="rId3">
            <a:alphaModFix/>
          </a:blip>
          <a:srcRect r="14493" b="4223"/>
          <a:stretch/>
        </p:blipFill>
        <p:spPr>
          <a:xfrm>
            <a:off x="0" y="0"/>
            <a:ext cx="7818700" cy="4436525"/>
          </a:xfrm>
          <a:prstGeom prst="rect">
            <a:avLst/>
          </a:prstGeom>
          <a:noFill/>
          <a:ln>
            <a:noFill/>
          </a:ln>
        </p:spPr>
      </p:pic>
      <p:sp>
        <p:nvSpPr>
          <p:cNvPr id="3" name="Google Shape;229;p25">
            <a:extLst>
              <a:ext uri="{FF2B5EF4-FFF2-40B4-BE49-F238E27FC236}">
                <a16:creationId xmlns:a16="http://schemas.microsoft.com/office/drawing/2014/main" id="{233A605F-CA09-5AA5-4C0F-071AA4F9AA43}"/>
              </a:ext>
            </a:extLst>
          </p:cNvPr>
          <p:cNvSpPr/>
          <p:nvPr/>
        </p:nvSpPr>
        <p:spPr>
          <a:xfrm>
            <a:off x="339813" y="45566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4</a:t>
            </a:r>
            <a:endParaRPr b="1">
              <a:solidFill>
                <a:srgbClr val="FFFFFF"/>
              </a:solidFill>
            </a:endParaRPr>
          </a:p>
        </p:txBody>
      </p:sp>
      <p:pic>
        <p:nvPicPr>
          <p:cNvPr id="5" name="Google Shape;230;p25">
            <a:extLst>
              <a:ext uri="{FF2B5EF4-FFF2-40B4-BE49-F238E27FC236}">
                <a16:creationId xmlns:a16="http://schemas.microsoft.com/office/drawing/2014/main" id="{6E649CD9-B8C8-16A6-4D45-A523CB87BCCC}"/>
              </a:ext>
            </a:extLst>
          </p:cNvPr>
          <p:cNvPicPr preferRelativeResize="0"/>
          <p:nvPr/>
        </p:nvPicPr>
        <p:blipFill rotWithShape="1">
          <a:blip r:embed="rId4">
            <a:alphaModFix/>
          </a:blip>
          <a:srcRect t="76619" r="87226" b="3116"/>
          <a:stretch/>
        </p:blipFill>
        <p:spPr>
          <a:xfrm>
            <a:off x="0" y="4067675"/>
            <a:ext cx="1171574" cy="1075825"/>
          </a:xfrm>
          <a:prstGeom prst="rect">
            <a:avLst/>
          </a:prstGeom>
          <a:noFill/>
          <a:ln>
            <a:noFill/>
          </a:ln>
        </p:spPr>
      </p:pic>
      <p:pic>
        <p:nvPicPr>
          <p:cNvPr id="6" name="Google Shape;231;p25">
            <a:extLst>
              <a:ext uri="{FF2B5EF4-FFF2-40B4-BE49-F238E27FC236}">
                <a16:creationId xmlns:a16="http://schemas.microsoft.com/office/drawing/2014/main" id="{3491853D-37BB-707F-27D5-04B8DE20E844}"/>
              </a:ext>
            </a:extLst>
          </p:cNvPr>
          <p:cNvPicPr preferRelativeResize="0"/>
          <p:nvPr/>
        </p:nvPicPr>
        <p:blipFill>
          <a:blip r:embed="rId5">
            <a:alphaModFix/>
          </a:blip>
          <a:stretch>
            <a:fillRect/>
          </a:stretch>
        </p:blipFill>
        <p:spPr>
          <a:xfrm>
            <a:off x="1247775" y="390875"/>
            <a:ext cx="6647125" cy="4752625"/>
          </a:xfrm>
          <a:prstGeom prst="rect">
            <a:avLst/>
          </a:prstGeom>
          <a:noFill/>
          <a:ln>
            <a:noFill/>
          </a:ln>
        </p:spPr>
      </p:pic>
    </p:spTree>
    <p:extLst>
      <p:ext uri="{BB962C8B-B14F-4D97-AF65-F5344CB8AC3E}">
        <p14:creationId xmlns:p14="http://schemas.microsoft.com/office/powerpoint/2010/main" val="182114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4. Confirm Categories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p:txBody>
          <a:bodyPr>
            <a:normAutofit/>
          </a:bodyPr>
          <a:lstStyle/>
          <a:p>
            <a:r>
              <a:rPr lang="en-US" dirty="0"/>
              <a:t>Dioptra automatically assigns your data into Sectors and Categories based on finance codes.</a:t>
            </a:r>
          </a:p>
          <a:p>
            <a:r>
              <a:rPr lang="en-US" dirty="0"/>
              <a:t>Because there can be coding errors in financial data, Dioptra reminds you which items are included in which Sector and Category. </a:t>
            </a:r>
          </a:p>
          <a:p>
            <a:r>
              <a:rPr lang="en-US" dirty="0"/>
              <a:t>Please review the list and click Confirm for each Category, if you are satisfied. Click Edit to make any changes if necessary.</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43410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Categorizing Costs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043854"/>
            <a:ext cx="7416900" cy="4099645"/>
          </a:xfrm>
        </p:spPr>
        <p:txBody>
          <a:bodyPr>
            <a:normAutofit fontScale="85000" lnSpcReduction="20000"/>
          </a:bodyPr>
          <a:lstStyle/>
          <a:p>
            <a:pPr marL="0" indent="0">
              <a:buNone/>
            </a:pPr>
            <a:r>
              <a:rPr lang="en-US" b="1" dirty="0"/>
              <a:t>Cost types</a:t>
            </a:r>
            <a:r>
              <a:rPr lang="en-US" dirty="0"/>
              <a:t>:</a:t>
            </a:r>
          </a:p>
          <a:p>
            <a:r>
              <a:rPr lang="en-US" u="sng" dirty="0"/>
              <a:t>Direct Project Costs</a:t>
            </a:r>
            <a:r>
              <a:rPr lang="en-US" dirty="0"/>
              <a:t> (“Program”): Sectoral costs that are only closely linked to program activities that can be related to one or some specific projects, e.g. Health staff salary, WASH supplies.</a:t>
            </a:r>
          </a:p>
          <a:p>
            <a:r>
              <a:rPr lang="en-US" u="sng" dirty="0"/>
              <a:t>Direct Shared Costs</a:t>
            </a:r>
            <a:r>
              <a:rPr lang="en-US" dirty="0"/>
              <a:t> (“Support”): Costs that are linked to program activities but that cannot be easily related to specific projects or thematic areas. These costs are shared among all projects in a specific office, usually (but not always) for the running and management of operations, e.g. HR, Finance, office rent, utilities, generator, audit. Different NGOs might define this slightly differently—this is fine, as long as the full costs are included.</a:t>
            </a:r>
          </a:p>
          <a:p>
            <a:r>
              <a:rPr lang="en-US" u="sng" dirty="0"/>
              <a:t>Indirect Costs</a:t>
            </a:r>
            <a:r>
              <a:rPr lang="en-US" dirty="0"/>
              <a:t>: Costs that support HQ operations and management, e.g. Indirect Cost Recovery (ICR).</a:t>
            </a:r>
          </a:p>
          <a:p>
            <a:endParaRPr lang="en-US" dirty="0"/>
          </a:p>
          <a:p>
            <a:pPr marL="0" indent="0">
              <a:buNone/>
            </a:pPr>
            <a:r>
              <a:rPr lang="en-US" b="1" dirty="0"/>
              <a:t>Cost categories</a:t>
            </a:r>
            <a:r>
              <a:rPr lang="en-US" dirty="0"/>
              <a:t>: International Staff, National Staff, Non-Staff Personnel, Travel &amp; Transport, Materials &amp; Activities, Assets &amp; Equipment, Office Expenses.</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552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2" name="Google Shape;250;p28">
            <a:extLst>
              <a:ext uri="{FF2B5EF4-FFF2-40B4-BE49-F238E27FC236}">
                <a16:creationId xmlns:a16="http://schemas.microsoft.com/office/drawing/2014/main" id="{B711693E-DE57-AD0D-ACE2-BA93F03A3A68}"/>
              </a:ext>
            </a:extLst>
          </p:cNvPr>
          <p:cNvPicPr preferRelativeResize="0"/>
          <p:nvPr/>
        </p:nvPicPr>
        <p:blipFill>
          <a:blip r:embed="rId3">
            <a:alphaModFix/>
          </a:blip>
          <a:stretch>
            <a:fillRect/>
          </a:stretch>
        </p:blipFill>
        <p:spPr>
          <a:xfrm>
            <a:off x="0" y="0"/>
            <a:ext cx="9143999" cy="4355069"/>
          </a:xfrm>
          <a:prstGeom prst="rect">
            <a:avLst/>
          </a:prstGeom>
          <a:noFill/>
          <a:ln>
            <a:noFill/>
          </a:ln>
        </p:spPr>
      </p:pic>
      <p:sp>
        <p:nvSpPr>
          <p:cNvPr id="3" name="Google Shape;251;p28">
            <a:extLst>
              <a:ext uri="{FF2B5EF4-FFF2-40B4-BE49-F238E27FC236}">
                <a16:creationId xmlns:a16="http://schemas.microsoft.com/office/drawing/2014/main" id="{EDF29C3F-0241-80F6-1710-36314273EF09}"/>
              </a:ext>
            </a:extLst>
          </p:cNvPr>
          <p:cNvSpPr/>
          <p:nvPr/>
        </p:nvSpPr>
        <p:spPr>
          <a:xfrm>
            <a:off x="339813" y="45566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5</a:t>
            </a:r>
            <a:endParaRPr b="1">
              <a:solidFill>
                <a:srgbClr val="FFFFFF"/>
              </a:solidFill>
            </a:endParaRPr>
          </a:p>
        </p:txBody>
      </p:sp>
      <p:pic>
        <p:nvPicPr>
          <p:cNvPr id="5" name="Google Shape;252;p28">
            <a:extLst>
              <a:ext uri="{FF2B5EF4-FFF2-40B4-BE49-F238E27FC236}">
                <a16:creationId xmlns:a16="http://schemas.microsoft.com/office/drawing/2014/main" id="{05F250FF-61C8-4E27-82DE-AEF8CE327F4D}"/>
              </a:ext>
            </a:extLst>
          </p:cNvPr>
          <p:cNvPicPr preferRelativeResize="0"/>
          <p:nvPr/>
        </p:nvPicPr>
        <p:blipFill rotWithShape="1">
          <a:blip r:embed="rId4">
            <a:alphaModFix/>
          </a:blip>
          <a:srcRect t="74186" r="87226" b="3118"/>
          <a:stretch/>
        </p:blipFill>
        <p:spPr>
          <a:xfrm>
            <a:off x="0" y="3938600"/>
            <a:ext cx="1171574" cy="1204900"/>
          </a:xfrm>
          <a:prstGeom prst="rect">
            <a:avLst/>
          </a:prstGeom>
          <a:noFill/>
          <a:ln>
            <a:noFill/>
          </a:ln>
        </p:spPr>
      </p:pic>
    </p:spTree>
    <p:extLst>
      <p:ext uri="{BB962C8B-B14F-4D97-AF65-F5344CB8AC3E}">
        <p14:creationId xmlns:p14="http://schemas.microsoft.com/office/powerpoint/2010/main" val="334932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5. Set Contribution</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p:txBody>
          <a:bodyPr>
            <a:normAutofit/>
          </a:bodyPr>
          <a:lstStyle/>
          <a:p>
            <a:r>
              <a:rPr lang="en-US" dirty="0"/>
              <a:t>Thanks to your diligent categorization in the previous steps, this step allows you to select only the relevant Sectors and Categories to the activity being analyzed. </a:t>
            </a:r>
          </a:p>
          <a:p>
            <a:r>
              <a:rPr lang="en-US" dirty="0"/>
              <a:t>In subsequent steps, you no longer need to deal with Sectors or Categories that are not relevant to the activity being analyzed.</a:t>
            </a:r>
          </a:p>
          <a:p>
            <a:r>
              <a:rPr lang="en-US" i="1" dirty="0"/>
              <a:t>Tip: Remember to click Save before proceeding to the next Sector.</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287862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981D-457D-1CF8-4F5E-6733A70DCD34}"/>
              </a:ext>
            </a:extLst>
          </p:cNvPr>
          <p:cNvSpPr>
            <a:spLocks noGrp="1"/>
          </p:cNvSpPr>
          <p:nvPr>
            <p:ph type="title"/>
          </p:nvPr>
        </p:nvSpPr>
        <p:spPr/>
        <p:txBody>
          <a:bodyPr/>
          <a:lstStyle/>
          <a:p>
            <a:r>
              <a:rPr lang="en-US" dirty="0"/>
              <a:t>Reaching more HHs can spread distribution costs across more people.</a:t>
            </a:r>
          </a:p>
        </p:txBody>
      </p:sp>
      <p:sp>
        <p:nvSpPr>
          <p:cNvPr id="3" name="Content Placeholder 2">
            <a:extLst>
              <a:ext uri="{FF2B5EF4-FFF2-40B4-BE49-F238E27FC236}">
                <a16:creationId xmlns:a16="http://schemas.microsoft.com/office/drawing/2014/main" id="{CBB5496A-5AA1-B422-487A-A2373CB8290E}"/>
              </a:ext>
            </a:extLst>
          </p:cNvPr>
          <p:cNvSpPr>
            <a:spLocks noGrp="1"/>
          </p:cNvSpPr>
          <p:nvPr>
            <p:ph sz="half" idx="1"/>
          </p:nvPr>
        </p:nvSpPr>
        <p:spPr/>
        <p:txBody>
          <a:bodyPr>
            <a:noAutofit/>
          </a:bodyPr>
          <a:lstStyle/>
          <a:p>
            <a:pPr marL="0" indent="0">
              <a:buNone/>
            </a:pPr>
            <a:r>
              <a:rPr lang="en-US" b="1" dirty="0"/>
              <a:t>National NGOs can serve the hardest to reach but must be funded at the same scale as INGOs to achieve VfM potential.</a:t>
            </a:r>
          </a:p>
          <a:p>
            <a:pPr marL="0" indent="0">
              <a:buNone/>
            </a:pPr>
            <a:r>
              <a:rPr lang="en-US" dirty="0"/>
              <a:t>In Nigeria, the INGO had more funding than LNGOs to procure more comprehensive NFI kits and serve more households, resulting in higher efficiency.</a:t>
            </a:r>
          </a:p>
        </p:txBody>
      </p:sp>
      <p:pic>
        <p:nvPicPr>
          <p:cNvPr id="7" name="Picture 6">
            <a:extLst>
              <a:ext uri="{FF2B5EF4-FFF2-40B4-BE49-F238E27FC236}">
                <a16:creationId xmlns:a16="http://schemas.microsoft.com/office/drawing/2014/main" id="{D0DDDA0E-BE01-35FD-25E4-ABA457EC0C24}"/>
              </a:ext>
            </a:extLst>
          </p:cNvPr>
          <p:cNvPicPr>
            <a:picLocks noChangeAspect="1"/>
          </p:cNvPicPr>
          <p:nvPr/>
        </p:nvPicPr>
        <p:blipFill>
          <a:blip r:embed="rId2"/>
          <a:stretch>
            <a:fillRect/>
          </a:stretch>
        </p:blipFill>
        <p:spPr>
          <a:xfrm>
            <a:off x="4572000" y="0"/>
            <a:ext cx="3672644" cy="438827"/>
          </a:xfrm>
          <a:prstGeom prst="rect">
            <a:avLst/>
          </a:prstGeom>
        </p:spPr>
      </p:pic>
      <p:pic>
        <p:nvPicPr>
          <p:cNvPr id="10" name="Google Shape;58;p13" title="Points scored">
            <a:extLst>
              <a:ext uri="{FF2B5EF4-FFF2-40B4-BE49-F238E27FC236}">
                <a16:creationId xmlns:a16="http://schemas.microsoft.com/office/drawing/2014/main" id="{5A079D05-EFD1-875A-08AD-CFB9154A73A1}"/>
              </a:ext>
            </a:extLst>
          </p:cNvPr>
          <p:cNvPicPr preferRelativeResize="0">
            <a:picLocks noGrp="1"/>
          </p:cNvPicPr>
          <p:nvPr>
            <p:ph sz="half" idx="10"/>
          </p:nvPr>
        </p:nvPicPr>
        <p:blipFill rotWithShape="1">
          <a:blip r:embed="rId3">
            <a:alphaModFix/>
          </a:blip>
          <a:srcRect r="25637"/>
          <a:stretch/>
        </p:blipFill>
        <p:spPr>
          <a:xfrm>
            <a:off x="4350793" y="1750106"/>
            <a:ext cx="4708879" cy="2043704"/>
          </a:xfrm>
          <a:prstGeom prst="rect">
            <a:avLst/>
          </a:prstGeom>
          <a:noFill/>
          <a:ln>
            <a:noFill/>
          </a:ln>
        </p:spPr>
      </p:pic>
      <p:sp>
        <p:nvSpPr>
          <p:cNvPr id="11" name="Google Shape;61;p13">
            <a:extLst>
              <a:ext uri="{FF2B5EF4-FFF2-40B4-BE49-F238E27FC236}">
                <a16:creationId xmlns:a16="http://schemas.microsoft.com/office/drawing/2014/main" id="{3B17F874-0B7D-FA81-32DB-D6404DFCCB52}"/>
              </a:ext>
            </a:extLst>
          </p:cNvPr>
          <p:cNvSpPr/>
          <p:nvPr/>
        </p:nvSpPr>
        <p:spPr>
          <a:xfrm>
            <a:off x="5145748" y="1564666"/>
            <a:ext cx="3672644" cy="267095"/>
          </a:xfrm>
          <a:prstGeom prst="rect">
            <a:avLst/>
          </a:prstGeom>
          <a:solidFill>
            <a:srgbClr val="FFFFFF"/>
          </a:solidFill>
          <a:ln>
            <a:noFill/>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None/>
            </a:pPr>
            <a:r>
              <a:rPr lang="en" b="1" dirty="0">
                <a:latin typeface="+mj-lt"/>
              </a:rPr>
              <a:t>Hygiene Kit Distribution in Nigeria</a:t>
            </a:r>
            <a:endParaRPr b="1" dirty="0">
              <a:latin typeface="+mj-lt"/>
            </a:endParaRPr>
          </a:p>
        </p:txBody>
      </p:sp>
      <p:pic>
        <p:nvPicPr>
          <p:cNvPr id="12" name="Google Shape;62;p13" title="Points scored">
            <a:extLst>
              <a:ext uri="{FF2B5EF4-FFF2-40B4-BE49-F238E27FC236}">
                <a16:creationId xmlns:a16="http://schemas.microsoft.com/office/drawing/2014/main" id="{632AF02D-1B67-90FA-0949-9E4B109F0511}"/>
              </a:ext>
            </a:extLst>
          </p:cNvPr>
          <p:cNvPicPr preferRelativeResize="0"/>
          <p:nvPr/>
        </p:nvPicPr>
        <p:blipFill rotWithShape="1">
          <a:blip r:embed="rId3">
            <a:alphaModFix/>
          </a:blip>
          <a:srcRect l="80085" t="15774" r="1632" b="59441"/>
          <a:stretch/>
        </p:blipFill>
        <p:spPr>
          <a:xfrm>
            <a:off x="6474761" y="4388587"/>
            <a:ext cx="1543050" cy="674625"/>
          </a:xfrm>
          <a:prstGeom prst="rect">
            <a:avLst/>
          </a:prstGeom>
          <a:noFill/>
          <a:ln>
            <a:noFill/>
          </a:ln>
        </p:spPr>
      </p:pic>
      <p:graphicFrame>
        <p:nvGraphicFramePr>
          <p:cNvPr id="9" name="Google Shape;59;p13">
            <a:extLst>
              <a:ext uri="{FF2B5EF4-FFF2-40B4-BE49-F238E27FC236}">
                <a16:creationId xmlns:a16="http://schemas.microsoft.com/office/drawing/2014/main" id="{0BBF85BB-F808-4D37-58AB-B4F43DEEDFE3}"/>
              </a:ext>
            </a:extLst>
          </p:cNvPr>
          <p:cNvGraphicFramePr/>
          <p:nvPr>
            <p:extLst>
              <p:ext uri="{D42A27DB-BD31-4B8C-83A1-F6EECF244321}">
                <p14:modId xmlns:p14="http://schemas.microsoft.com/office/powerpoint/2010/main" val="764445609"/>
              </p:ext>
            </p:extLst>
          </p:nvPr>
        </p:nvGraphicFramePr>
        <p:xfrm>
          <a:off x="4223902" y="3361843"/>
          <a:ext cx="4922950" cy="947520"/>
        </p:xfrm>
        <a:graphic>
          <a:graphicData uri="http://schemas.openxmlformats.org/drawingml/2006/table">
            <a:tbl>
              <a:tblPr>
                <a:noFill/>
              </a:tblPr>
              <a:tblGrid>
                <a:gridCol w="1059475">
                  <a:extLst>
                    <a:ext uri="{9D8B030D-6E8A-4147-A177-3AD203B41FA5}">
                      <a16:colId xmlns:a16="http://schemas.microsoft.com/office/drawing/2014/main" val="20000"/>
                    </a:ext>
                  </a:extLst>
                </a:gridCol>
                <a:gridCol w="1287825">
                  <a:extLst>
                    <a:ext uri="{9D8B030D-6E8A-4147-A177-3AD203B41FA5}">
                      <a16:colId xmlns:a16="http://schemas.microsoft.com/office/drawing/2014/main" val="20001"/>
                    </a:ext>
                  </a:extLst>
                </a:gridCol>
                <a:gridCol w="1287825">
                  <a:extLst>
                    <a:ext uri="{9D8B030D-6E8A-4147-A177-3AD203B41FA5}">
                      <a16:colId xmlns:a16="http://schemas.microsoft.com/office/drawing/2014/main" val="20002"/>
                    </a:ext>
                  </a:extLst>
                </a:gridCol>
                <a:gridCol w="1287825">
                  <a:extLst>
                    <a:ext uri="{9D8B030D-6E8A-4147-A177-3AD203B41FA5}">
                      <a16:colId xmlns:a16="http://schemas.microsoft.com/office/drawing/2014/main" val="20003"/>
                    </a:ext>
                  </a:extLst>
                </a:gridCol>
              </a:tblGrid>
              <a:tr h="254875">
                <a:tc>
                  <a:txBody>
                    <a:bodyPr/>
                    <a:lstStyle/>
                    <a:p>
                      <a:pPr marL="0" lvl="0" indent="0" algn="r" rtl="0">
                        <a:spcBef>
                          <a:spcPts val="0"/>
                        </a:spcBef>
                        <a:spcAft>
                          <a:spcPts val="0"/>
                        </a:spcAft>
                        <a:buNone/>
                      </a:pPr>
                      <a:r>
                        <a:rPr lang="en" sz="1200" b="1">
                          <a:solidFill>
                            <a:schemeClr val="tx1"/>
                          </a:solidFill>
                        </a:rPr>
                        <a:t>NGO Type</a:t>
                      </a:r>
                      <a:endParaRPr sz="1200" b="1">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solidFill>
                            <a:schemeClr val="tx1"/>
                          </a:solidFill>
                        </a:rPr>
                        <a:t>National</a:t>
                      </a:r>
                      <a:endParaRPr sz="1200">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solidFill>
                            <a:schemeClr val="tx1"/>
                          </a:solidFill>
                        </a:rPr>
                        <a:t>National</a:t>
                      </a:r>
                      <a:endParaRPr sz="1200">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solidFill>
                            <a:schemeClr val="tx1"/>
                          </a:solidFill>
                        </a:rPr>
                        <a:t>International</a:t>
                      </a:r>
                      <a:endParaRPr sz="1200">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54875">
                <a:tc>
                  <a:txBody>
                    <a:bodyPr/>
                    <a:lstStyle/>
                    <a:p>
                      <a:pPr marL="0" lvl="0" indent="0" algn="r" rtl="0">
                        <a:spcBef>
                          <a:spcPts val="0"/>
                        </a:spcBef>
                        <a:spcAft>
                          <a:spcPts val="0"/>
                        </a:spcAft>
                        <a:buNone/>
                      </a:pPr>
                      <a:r>
                        <a:rPr lang="en" sz="1200" b="1">
                          <a:solidFill>
                            <a:schemeClr val="tx1"/>
                          </a:solidFill>
                        </a:rPr>
                        <a:t>Households</a:t>
                      </a:r>
                      <a:endParaRPr sz="1200" b="1">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solidFill>
                            <a:schemeClr val="tx1"/>
                          </a:solidFill>
                        </a:rPr>
                        <a:t>520</a:t>
                      </a:r>
                      <a:endParaRPr sz="1200">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solidFill>
                            <a:schemeClr val="tx1"/>
                          </a:solidFill>
                        </a:rPr>
                        <a:t>1,000</a:t>
                      </a:r>
                      <a:endParaRPr sz="1200">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a:solidFill>
                            <a:schemeClr val="tx1"/>
                          </a:solidFill>
                        </a:rPr>
                        <a:t>2,500</a:t>
                      </a:r>
                      <a:endParaRPr sz="1200">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7750">
                <a:tc>
                  <a:txBody>
                    <a:bodyPr/>
                    <a:lstStyle/>
                    <a:p>
                      <a:pPr marL="0" lvl="0" indent="0" algn="r" rtl="0">
                        <a:spcBef>
                          <a:spcPts val="0"/>
                        </a:spcBef>
                        <a:spcAft>
                          <a:spcPts val="0"/>
                        </a:spcAft>
                        <a:buNone/>
                      </a:pPr>
                      <a:r>
                        <a:rPr lang="en" sz="1200" b="1">
                          <a:solidFill>
                            <a:schemeClr val="tx1"/>
                          </a:solidFill>
                        </a:rPr>
                        <a:t>Efficiency</a:t>
                      </a:r>
                      <a:endParaRPr sz="1200" b="1">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b="1">
                          <a:solidFill>
                            <a:schemeClr val="tx1"/>
                          </a:solidFill>
                        </a:rPr>
                        <a:t>€2.00</a:t>
                      </a:r>
                      <a:r>
                        <a:rPr lang="en" sz="1200">
                          <a:solidFill>
                            <a:schemeClr val="tx1"/>
                          </a:solidFill>
                        </a:rPr>
                        <a:t> per euro value distributed</a:t>
                      </a:r>
                      <a:endParaRPr sz="1200">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b="1">
                          <a:solidFill>
                            <a:schemeClr val="tx1"/>
                          </a:solidFill>
                        </a:rPr>
                        <a:t>€1.20</a:t>
                      </a:r>
                      <a:r>
                        <a:rPr lang="en" sz="1200">
                          <a:solidFill>
                            <a:schemeClr val="tx1"/>
                          </a:solidFill>
                        </a:rPr>
                        <a:t> per euro value distributed</a:t>
                      </a:r>
                      <a:endParaRPr sz="1200">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200" b="1" dirty="0">
                          <a:solidFill>
                            <a:schemeClr val="tx1"/>
                          </a:solidFill>
                        </a:rPr>
                        <a:t>€0.33</a:t>
                      </a:r>
                      <a:r>
                        <a:rPr lang="en" sz="1200" dirty="0">
                          <a:solidFill>
                            <a:schemeClr val="tx1"/>
                          </a:solidFill>
                        </a:rPr>
                        <a:t> per euro value distributed</a:t>
                      </a:r>
                      <a:endParaRPr sz="1200" dirty="0">
                        <a:solidFill>
                          <a:schemeClr val="tx1"/>
                        </a:solidFill>
                      </a:endParaRP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63447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2" name="Google Shape;264;p30">
            <a:extLst>
              <a:ext uri="{FF2B5EF4-FFF2-40B4-BE49-F238E27FC236}">
                <a16:creationId xmlns:a16="http://schemas.microsoft.com/office/drawing/2014/main" id="{E4541978-E141-0093-B3E5-2B39C6857574}"/>
              </a:ext>
            </a:extLst>
          </p:cNvPr>
          <p:cNvPicPr preferRelativeResize="0"/>
          <p:nvPr/>
        </p:nvPicPr>
        <p:blipFill rotWithShape="1">
          <a:blip r:embed="rId3">
            <a:alphaModFix/>
          </a:blip>
          <a:srcRect t="74186" r="87226" b="3118"/>
          <a:stretch/>
        </p:blipFill>
        <p:spPr>
          <a:xfrm>
            <a:off x="0" y="3938600"/>
            <a:ext cx="1141499" cy="1204900"/>
          </a:xfrm>
          <a:prstGeom prst="rect">
            <a:avLst/>
          </a:prstGeom>
          <a:noFill/>
          <a:ln>
            <a:noFill/>
          </a:ln>
        </p:spPr>
      </p:pic>
      <p:pic>
        <p:nvPicPr>
          <p:cNvPr id="3" name="Google Shape;266;p30">
            <a:extLst>
              <a:ext uri="{FF2B5EF4-FFF2-40B4-BE49-F238E27FC236}">
                <a16:creationId xmlns:a16="http://schemas.microsoft.com/office/drawing/2014/main" id="{77706EE1-5316-F180-8439-C17AB01AC87E}"/>
              </a:ext>
            </a:extLst>
          </p:cNvPr>
          <p:cNvPicPr preferRelativeResize="0"/>
          <p:nvPr/>
        </p:nvPicPr>
        <p:blipFill>
          <a:blip r:embed="rId4">
            <a:alphaModFix/>
          </a:blip>
          <a:stretch>
            <a:fillRect/>
          </a:stretch>
        </p:blipFill>
        <p:spPr>
          <a:xfrm>
            <a:off x="0" y="3"/>
            <a:ext cx="9144000" cy="4318193"/>
          </a:xfrm>
          <a:prstGeom prst="rect">
            <a:avLst/>
          </a:prstGeom>
          <a:noFill/>
          <a:ln>
            <a:noFill/>
          </a:ln>
        </p:spPr>
      </p:pic>
      <p:sp>
        <p:nvSpPr>
          <p:cNvPr id="5" name="Google Shape;267;p30">
            <a:extLst>
              <a:ext uri="{FF2B5EF4-FFF2-40B4-BE49-F238E27FC236}">
                <a16:creationId xmlns:a16="http://schemas.microsoft.com/office/drawing/2014/main" id="{6197BD22-65A3-C8A6-31F1-18A0857DA814}"/>
              </a:ext>
            </a:extLst>
          </p:cNvPr>
          <p:cNvSpPr/>
          <p:nvPr/>
        </p:nvSpPr>
        <p:spPr>
          <a:xfrm>
            <a:off x="187413" y="30326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6</a:t>
            </a:r>
            <a:endParaRPr b="1">
              <a:solidFill>
                <a:srgbClr val="FFFFFF"/>
              </a:solidFill>
            </a:endParaRPr>
          </a:p>
        </p:txBody>
      </p:sp>
    </p:spTree>
    <p:extLst>
      <p:ext uri="{BB962C8B-B14F-4D97-AF65-F5344CB8AC3E}">
        <p14:creationId xmlns:p14="http://schemas.microsoft.com/office/powerpoint/2010/main" val="4265615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6. Allocate Costs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290181"/>
            <a:ext cx="7416900" cy="3757807"/>
          </a:xfrm>
        </p:spPr>
        <p:txBody>
          <a:bodyPr>
            <a:normAutofit fontScale="92500" lnSpcReduction="20000"/>
          </a:bodyPr>
          <a:lstStyle/>
          <a:p>
            <a:r>
              <a:rPr lang="en-US" dirty="0"/>
              <a:t>The nature of humanitarian funding is such that INGOs often get funding for multiple activities (often across multiple sectors) within one grant.</a:t>
            </a:r>
          </a:p>
          <a:p>
            <a:r>
              <a:rPr lang="en-US" dirty="0"/>
              <a:t>This step allows you to indicate </a:t>
            </a:r>
            <a:r>
              <a:rPr lang="en-US" b="1" dirty="0"/>
              <a:t>how much (%) of a particular budget line that supports multiple activities contributes to the activity being analyzed</a:t>
            </a:r>
            <a:r>
              <a:rPr lang="en-US" dirty="0"/>
              <a:t>. This is often the most time-intensive piece of the analysis. Consider:</a:t>
            </a:r>
          </a:p>
          <a:p>
            <a:pPr lvl="1"/>
            <a:r>
              <a:rPr lang="en-US" dirty="0"/>
              <a:t>What is the dollar value of funding for each activity in this sector?</a:t>
            </a:r>
          </a:p>
          <a:p>
            <a:pPr lvl="1"/>
            <a:r>
              <a:rPr lang="en-US" dirty="0"/>
              <a:t>How many clients were served by each activity? Is any other monitoring data useful to us here?</a:t>
            </a:r>
          </a:p>
          <a:p>
            <a:pPr lvl="1"/>
            <a:r>
              <a:rPr lang="en-US" dirty="0"/>
              <a:t>For particular positions or items, you can make different allocations if a particular person/item spent a disproportionate amount of their time on one sector or activity.</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348187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6. Allocate Costs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290181"/>
            <a:ext cx="7416900" cy="3757807"/>
          </a:xfrm>
        </p:spPr>
        <p:txBody>
          <a:bodyPr>
            <a:normAutofit lnSpcReduction="10000"/>
          </a:bodyPr>
          <a:lstStyle/>
          <a:p>
            <a:r>
              <a:rPr lang="en-US" dirty="0"/>
              <a:t>Is this data a bit rough? Absolutely! But we are generating </a:t>
            </a:r>
            <a:r>
              <a:rPr lang="en-US" b="1" dirty="0"/>
              <a:t>rough estimates of the cost for specific activities</a:t>
            </a:r>
            <a:r>
              <a:rPr lang="en-US" dirty="0"/>
              <a:t>. The only way to get better estimates is through intensive time and effort systems that track resources spent per activity. For Dioptra, small differences (5% vs 8%) won’t skew our results enough to affect the lessons we can learn.</a:t>
            </a:r>
          </a:p>
          <a:p>
            <a:r>
              <a:rPr lang="en-US" dirty="0"/>
              <a:t>Dioptra will calculate a suggested percentage for Direct Shared Costs and Indirect Costs (ICR) -- go ahead and use the suggested percentages unless you have good reason to change them.</a:t>
            </a:r>
          </a:p>
          <a:p>
            <a:r>
              <a:rPr lang="en-US" i="1" dirty="0"/>
              <a:t>Tip: The blue “Apply to all” hyperlink allows you to apply the value you entered in the first line to the entire category. </a:t>
            </a:r>
          </a:p>
          <a:p>
            <a:r>
              <a:rPr lang="en-US" i="1" dirty="0"/>
              <a:t>Tip: Remember to click Save before proceeding to the next category.</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133686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6. Allocate Costs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290181"/>
            <a:ext cx="7416900" cy="3757807"/>
          </a:xfrm>
        </p:spPr>
        <p:txBody>
          <a:bodyPr>
            <a:normAutofit lnSpcReduction="10000"/>
          </a:bodyPr>
          <a:lstStyle/>
          <a:p>
            <a:r>
              <a:rPr lang="en-US" dirty="0"/>
              <a:t>Consider how that particular cost item was used for different activities in that project. Here are some suggestions on how to estimate its contribution to the activity being analyzed:</a:t>
            </a:r>
          </a:p>
          <a:p>
            <a:pPr lvl="1"/>
            <a:r>
              <a:rPr lang="en-US" dirty="0"/>
              <a:t>Number of clients for that activity / total number of clients in the project</a:t>
            </a:r>
          </a:p>
          <a:p>
            <a:pPr lvl="1"/>
            <a:r>
              <a:rPr lang="en-US" dirty="0"/>
              <a:t>Number of staff for that activity / total number of staff in the project</a:t>
            </a:r>
          </a:p>
          <a:p>
            <a:pPr lvl="1"/>
            <a:r>
              <a:rPr lang="en-US" dirty="0"/>
              <a:t>Amount (units or dollars) of materials procured for that activity / total amount of materials procured in the project</a:t>
            </a:r>
          </a:p>
          <a:p>
            <a:pPr lvl="1"/>
            <a:r>
              <a:rPr lang="en-US" dirty="0"/>
              <a:t>Amount of time spent on that activity by the staff member / total amount of time spent on the project by the staff member</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64950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Allocating Percentages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043855"/>
            <a:ext cx="7813134" cy="1832720"/>
          </a:xfrm>
        </p:spPr>
        <p:txBody>
          <a:bodyPr>
            <a:normAutofit/>
          </a:bodyPr>
          <a:lstStyle/>
          <a:p>
            <a:pPr marL="0" indent="0">
              <a:buNone/>
            </a:pPr>
            <a:r>
              <a:rPr lang="en-US" b="1" dirty="0"/>
              <a:t>What % of each budget line charged to this grant was used for [activity being analyzed] in comparison to the other activities in this grant?</a:t>
            </a:r>
          </a:p>
          <a:p>
            <a:r>
              <a:rPr lang="en-US" dirty="0"/>
              <a:t>E.g. Out of the Health Officer’s salary amount that was charged to this grant, how much time did they work on [activity being analyzed], compared to the other activities they also worked on in this grant?</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
        <p:nvSpPr>
          <p:cNvPr id="5" name="Google Shape;296;p34">
            <a:extLst>
              <a:ext uri="{FF2B5EF4-FFF2-40B4-BE49-F238E27FC236}">
                <a16:creationId xmlns:a16="http://schemas.microsoft.com/office/drawing/2014/main" id="{8B764EFB-C181-C4B9-741E-123D029CDB91}"/>
              </a:ext>
            </a:extLst>
          </p:cNvPr>
          <p:cNvSpPr/>
          <p:nvPr/>
        </p:nvSpPr>
        <p:spPr>
          <a:xfrm>
            <a:off x="968038" y="2968950"/>
            <a:ext cx="2908200" cy="20880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mn-lt"/>
              </a:rPr>
              <a:t>Health Officer’s salary = $10,000</a:t>
            </a:r>
            <a:endParaRPr sz="1600">
              <a:latin typeface="+mn-lt"/>
            </a:endParaRPr>
          </a:p>
        </p:txBody>
      </p:sp>
      <p:sp>
        <p:nvSpPr>
          <p:cNvPr id="6" name="Google Shape;297;p34">
            <a:extLst>
              <a:ext uri="{FF2B5EF4-FFF2-40B4-BE49-F238E27FC236}">
                <a16:creationId xmlns:a16="http://schemas.microsoft.com/office/drawing/2014/main" id="{0DD36773-8B98-B386-4C22-1071D4377FA8}"/>
              </a:ext>
            </a:extLst>
          </p:cNvPr>
          <p:cNvSpPr/>
          <p:nvPr/>
        </p:nvSpPr>
        <p:spPr>
          <a:xfrm>
            <a:off x="1069888" y="3311200"/>
            <a:ext cx="2704500" cy="1183500"/>
          </a:xfrm>
          <a:prstGeom prst="rect">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mn-lt"/>
              </a:rPr>
              <a:t>$8,000 paid by this grant</a:t>
            </a:r>
            <a:endParaRPr sz="1600">
              <a:latin typeface="+mn-lt"/>
            </a:endParaRPr>
          </a:p>
        </p:txBody>
      </p:sp>
      <p:sp>
        <p:nvSpPr>
          <p:cNvPr id="7" name="Google Shape;298;p34">
            <a:extLst>
              <a:ext uri="{FF2B5EF4-FFF2-40B4-BE49-F238E27FC236}">
                <a16:creationId xmlns:a16="http://schemas.microsoft.com/office/drawing/2014/main" id="{AE00CA10-8E46-6691-B17F-ECF6268C6F29}"/>
              </a:ext>
            </a:extLst>
          </p:cNvPr>
          <p:cNvSpPr/>
          <p:nvPr/>
        </p:nvSpPr>
        <p:spPr>
          <a:xfrm>
            <a:off x="1069888" y="4570975"/>
            <a:ext cx="2704500" cy="393600"/>
          </a:xfrm>
          <a:prstGeom prst="rect">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mn-lt"/>
              </a:rPr>
              <a:t>$2,000 paid by other grants</a:t>
            </a:r>
            <a:endParaRPr sz="1600">
              <a:latin typeface="+mn-lt"/>
            </a:endParaRPr>
          </a:p>
        </p:txBody>
      </p:sp>
      <p:sp>
        <p:nvSpPr>
          <p:cNvPr id="8" name="Google Shape;299;p34">
            <a:extLst>
              <a:ext uri="{FF2B5EF4-FFF2-40B4-BE49-F238E27FC236}">
                <a16:creationId xmlns:a16="http://schemas.microsoft.com/office/drawing/2014/main" id="{B7C6C9D6-5DC6-0261-BE83-49329BF1F0AD}"/>
              </a:ext>
            </a:extLst>
          </p:cNvPr>
          <p:cNvSpPr/>
          <p:nvPr/>
        </p:nvSpPr>
        <p:spPr>
          <a:xfrm>
            <a:off x="4202163" y="3311150"/>
            <a:ext cx="4353114" cy="1183500"/>
          </a:xfrm>
          <a:prstGeom prst="rect">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mn-lt"/>
              </a:rPr>
              <a:t>$8,000 paid by this grant</a:t>
            </a:r>
            <a:endParaRPr sz="1600">
              <a:latin typeface="+mn-lt"/>
            </a:endParaRPr>
          </a:p>
        </p:txBody>
      </p:sp>
      <p:sp>
        <p:nvSpPr>
          <p:cNvPr id="9" name="Google Shape;300;p34">
            <a:extLst>
              <a:ext uri="{FF2B5EF4-FFF2-40B4-BE49-F238E27FC236}">
                <a16:creationId xmlns:a16="http://schemas.microsoft.com/office/drawing/2014/main" id="{A9737BC3-21DA-3ECF-A776-59682ADAA8A5}"/>
              </a:ext>
            </a:extLst>
          </p:cNvPr>
          <p:cNvSpPr/>
          <p:nvPr/>
        </p:nvSpPr>
        <p:spPr>
          <a:xfrm>
            <a:off x="4286762" y="3616225"/>
            <a:ext cx="4176965" cy="393600"/>
          </a:xfrm>
          <a:prstGeom prst="rect">
            <a:avLst/>
          </a:prstGeom>
          <a:solidFill>
            <a:srgbClr val="4A86E8"/>
          </a:solidFill>
          <a:ln w="28575" cap="flat" cmpd="sng">
            <a:solidFill>
              <a:schemeClr val="tx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u="sng">
                <a:solidFill>
                  <a:schemeClr val="bg1"/>
                </a:solidFill>
                <a:latin typeface="+mn-lt"/>
              </a:rPr>
              <a:t>10% time spent on [this activity]</a:t>
            </a:r>
            <a:endParaRPr sz="1600" b="1" u="sng">
              <a:solidFill>
                <a:schemeClr val="bg1"/>
              </a:solidFill>
              <a:latin typeface="+mn-lt"/>
            </a:endParaRPr>
          </a:p>
        </p:txBody>
      </p:sp>
      <p:sp>
        <p:nvSpPr>
          <p:cNvPr id="10" name="Google Shape;301;p34">
            <a:extLst>
              <a:ext uri="{FF2B5EF4-FFF2-40B4-BE49-F238E27FC236}">
                <a16:creationId xmlns:a16="http://schemas.microsoft.com/office/drawing/2014/main" id="{0D8BFB23-02E0-97F0-F5FE-463BF82B0DE4}"/>
              </a:ext>
            </a:extLst>
          </p:cNvPr>
          <p:cNvSpPr/>
          <p:nvPr/>
        </p:nvSpPr>
        <p:spPr>
          <a:xfrm>
            <a:off x="4286762" y="4060575"/>
            <a:ext cx="4176965" cy="393600"/>
          </a:xfrm>
          <a:prstGeom prst="rect">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FFFF"/>
                </a:solidFill>
                <a:latin typeface="+mn-lt"/>
              </a:rPr>
              <a:t>90% time spent on other activities in this grant</a:t>
            </a:r>
            <a:endParaRPr sz="1600" dirty="0">
              <a:solidFill>
                <a:srgbClr val="FFFFFF"/>
              </a:solidFill>
              <a:latin typeface="+mn-lt"/>
            </a:endParaRPr>
          </a:p>
        </p:txBody>
      </p:sp>
      <p:cxnSp>
        <p:nvCxnSpPr>
          <p:cNvPr id="11" name="Google Shape;302;p34">
            <a:extLst>
              <a:ext uri="{FF2B5EF4-FFF2-40B4-BE49-F238E27FC236}">
                <a16:creationId xmlns:a16="http://schemas.microsoft.com/office/drawing/2014/main" id="{484DA5AE-B377-9CD7-100C-B6F3D446770C}"/>
              </a:ext>
            </a:extLst>
          </p:cNvPr>
          <p:cNvCxnSpPr>
            <a:cxnSpLocks/>
          </p:cNvCxnSpPr>
          <p:nvPr/>
        </p:nvCxnSpPr>
        <p:spPr>
          <a:xfrm>
            <a:off x="3782563" y="3502250"/>
            <a:ext cx="432900" cy="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1249815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Percentage of Direct Shared Costs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043855"/>
            <a:ext cx="7813134" cy="1832720"/>
          </a:xfrm>
        </p:spPr>
        <p:txBody>
          <a:bodyPr>
            <a:normAutofit/>
          </a:bodyPr>
          <a:lstStyle/>
          <a:p>
            <a:pPr marL="0" indent="0">
              <a:buNone/>
            </a:pPr>
            <a:r>
              <a:rPr lang="en-US" b="1" dirty="0"/>
              <a:t>What % of Direct Shared Costs in this grant was supporting [activity being analyzed] in comparison to the other activities in this grant?</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12" name="Google Shape;310;p35">
            <a:extLst>
              <a:ext uri="{FF2B5EF4-FFF2-40B4-BE49-F238E27FC236}">
                <a16:creationId xmlns:a16="http://schemas.microsoft.com/office/drawing/2014/main" id="{B6BD019F-1941-B5E3-0D71-523AE77AB338}"/>
              </a:ext>
            </a:extLst>
          </p:cNvPr>
          <p:cNvPicPr preferRelativeResize="0"/>
          <p:nvPr/>
        </p:nvPicPr>
        <p:blipFill rotWithShape="1">
          <a:blip r:embed="rId3">
            <a:alphaModFix/>
          </a:blip>
          <a:srcRect l="15283" t="53340" r="9204"/>
          <a:stretch/>
        </p:blipFill>
        <p:spPr>
          <a:xfrm>
            <a:off x="39125" y="2019650"/>
            <a:ext cx="6904601" cy="2014800"/>
          </a:xfrm>
          <a:prstGeom prst="rect">
            <a:avLst/>
          </a:prstGeom>
          <a:noFill/>
          <a:ln>
            <a:noFill/>
          </a:ln>
        </p:spPr>
      </p:pic>
      <p:sp>
        <p:nvSpPr>
          <p:cNvPr id="13" name="Google Shape;311;p35">
            <a:extLst>
              <a:ext uri="{FF2B5EF4-FFF2-40B4-BE49-F238E27FC236}">
                <a16:creationId xmlns:a16="http://schemas.microsoft.com/office/drawing/2014/main" id="{E24D8481-A2B6-B449-619D-FAB197990352}"/>
              </a:ext>
            </a:extLst>
          </p:cNvPr>
          <p:cNvSpPr/>
          <p:nvPr/>
        </p:nvSpPr>
        <p:spPr>
          <a:xfrm>
            <a:off x="4506125" y="2959900"/>
            <a:ext cx="670800" cy="11214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14" name="Google Shape;312;p35">
            <a:extLst>
              <a:ext uri="{FF2B5EF4-FFF2-40B4-BE49-F238E27FC236}">
                <a16:creationId xmlns:a16="http://schemas.microsoft.com/office/drawing/2014/main" id="{39770E70-3BB5-428A-9F11-2C2D20747634}"/>
              </a:ext>
            </a:extLst>
          </p:cNvPr>
          <p:cNvSpPr/>
          <p:nvPr/>
        </p:nvSpPr>
        <p:spPr>
          <a:xfrm>
            <a:off x="6112125" y="2959900"/>
            <a:ext cx="831600" cy="11214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15" name="Google Shape;313;p35">
            <a:extLst>
              <a:ext uri="{FF2B5EF4-FFF2-40B4-BE49-F238E27FC236}">
                <a16:creationId xmlns:a16="http://schemas.microsoft.com/office/drawing/2014/main" id="{D12F6E1F-7590-509B-6243-CAC3F98F30D8}"/>
              </a:ext>
            </a:extLst>
          </p:cNvPr>
          <p:cNvSpPr/>
          <p:nvPr/>
        </p:nvSpPr>
        <p:spPr>
          <a:xfrm>
            <a:off x="7026250" y="2959900"/>
            <a:ext cx="2027400" cy="1121400"/>
          </a:xfrm>
          <a:prstGeom prst="rect">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mn-lt"/>
              </a:rPr>
              <a:t>$4,500*20% = </a:t>
            </a:r>
            <a:r>
              <a:rPr lang="en" sz="1400" b="1">
                <a:latin typeface="+mn-lt"/>
              </a:rPr>
              <a:t>$900</a:t>
            </a:r>
            <a:endParaRPr sz="1400" b="1">
              <a:latin typeface="+mn-lt"/>
            </a:endParaRPr>
          </a:p>
          <a:p>
            <a:pPr marL="0" lvl="0" indent="0" algn="l" rtl="0">
              <a:spcBef>
                <a:spcPts val="1000"/>
              </a:spcBef>
              <a:spcAft>
                <a:spcPts val="0"/>
              </a:spcAft>
              <a:buNone/>
            </a:pPr>
            <a:r>
              <a:rPr lang="en" sz="1400">
                <a:latin typeface="+mn-lt"/>
              </a:rPr>
              <a:t>$11,000*20% = </a:t>
            </a:r>
            <a:r>
              <a:rPr lang="en" sz="1400" b="1">
                <a:latin typeface="+mn-lt"/>
              </a:rPr>
              <a:t>$2,200</a:t>
            </a:r>
            <a:endParaRPr sz="1400" b="1">
              <a:latin typeface="+mn-lt"/>
            </a:endParaRPr>
          </a:p>
          <a:p>
            <a:pPr marL="0" lvl="0" indent="0" algn="l" rtl="0">
              <a:spcBef>
                <a:spcPts val="1000"/>
              </a:spcBef>
              <a:spcAft>
                <a:spcPts val="1000"/>
              </a:spcAft>
              <a:buNone/>
            </a:pPr>
            <a:r>
              <a:rPr lang="en" sz="1400">
                <a:latin typeface="+mn-lt"/>
              </a:rPr>
              <a:t>$1,353*20% = </a:t>
            </a:r>
            <a:r>
              <a:rPr lang="en" sz="1400" b="1">
                <a:latin typeface="+mn-lt"/>
              </a:rPr>
              <a:t>$271</a:t>
            </a:r>
            <a:endParaRPr sz="1400" b="1">
              <a:latin typeface="+mn-lt"/>
            </a:endParaRPr>
          </a:p>
        </p:txBody>
      </p:sp>
      <p:sp>
        <p:nvSpPr>
          <p:cNvPr id="16" name="Google Shape;314;p35">
            <a:extLst>
              <a:ext uri="{FF2B5EF4-FFF2-40B4-BE49-F238E27FC236}">
                <a16:creationId xmlns:a16="http://schemas.microsoft.com/office/drawing/2014/main" id="{02C266E1-2F1D-1372-18B1-6DC842CF418C}"/>
              </a:ext>
            </a:extLst>
          </p:cNvPr>
          <p:cNvSpPr/>
          <p:nvPr/>
        </p:nvSpPr>
        <p:spPr>
          <a:xfrm rot="-5400000">
            <a:off x="8487100" y="3944398"/>
            <a:ext cx="251700" cy="682200"/>
          </a:xfrm>
          <a:prstGeom prst="leftBrace">
            <a:avLst>
              <a:gd name="adj1" fmla="val 26756"/>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17" name="Google Shape;315;p35">
            <a:extLst>
              <a:ext uri="{FF2B5EF4-FFF2-40B4-BE49-F238E27FC236}">
                <a16:creationId xmlns:a16="http://schemas.microsoft.com/office/drawing/2014/main" id="{51650D98-0F3A-E308-773D-9948C9705DB2}"/>
              </a:ext>
            </a:extLst>
          </p:cNvPr>
          <p:cNvSpPr/>
          <p:nvPr/>
        </p:nvSpPr>
        <p:spPr>
          <a:xfrm>
            <a:off x="5603100" y="4489700"/>
            <a:ext cx="3464700" cy="393600"/>
          </a:xfrm>
          <a:prstGeom prst="rect">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000"/>
              </a:spcAft>
              <a:buNone/>
            </a:pPr>
            <a:r>
              <a:rPr lang="en" sz="1600">
                <a:solidFill>
                  <a:schemeClr val="lt1"/>
                </a:solidFill>
                <a:latin typeface="+mn-lt"/>
              </a:rPr>
              <a:t>Sum = </a:t>
            </a:r>
            <a:r>
              <a:rPr lang="en" sz="1600" b="1">
                <a:solidFill>
                  <a:schemeClr val="lt1"/>
                </a:solidFill>
                <a:latin typeface="+mn-lt"/>
              </a:rPr>
              <a:t>Direct Project Costs of Activity</a:t>
            </a:r>
            <a:endParaRPr sz="1600" b="1">
              <a:solidFill>
                <a:schemeClr val="lt1"/>
              </a:solidFill>
              <a:latin typeface="+mn-lt"/>
            </a:endParaRPr>
          </a:p>
        </p:txBody>
      </p:sp>
      <p:sp>
        <p:nvSpPr>
          <p:cNvPr id="18" name="Google Shape;316;p35">
            <a:extLst>
              <a:ext uri="{FF2B5EF4-FFF2-40B4-BE49-F238E27FC236}">
                <a16:creationId xmlns:a16="http://schemas.microsoft.com/office/drawing/2014/main" id="{21791E41-4E15-5F52-3054-1BC38B4E1949}"/>
              </a:ext>
            </a:extLst>
          </p:cNvPr>
          <p:cNvSpPr/>
          <p:nvPr/>
        </p:nvSpPr>
        <p:spPr>
          <a:xfrm rot="-5400000">
            <a:off x="4715675" y="3944398"/>
            <a:ext cx="251700" cy="682200"/>
          </a:xfrm>
          <a:prstGeom prst="leftBrace">
            <a:avLst>
              <a:gd name="adj1" fmla="val 26756"/>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19" name="Google Shape;317;p35">
            <a:extLst>
              <a:ext uri="{FF2B5EF4-FFF2-40B4-BE49-F238E27FC236}">
                <a16:creationId xmlns:a16="http://schemas.microsoft.com/office/drawing/2014/main" id="{92095643-9C81-3CD0-6D6E-33864DAA9160}"/>
              </a:ext>
            </a:extLst>
          </p:cNvPr>
          <p:cNvSpPr/>
          <p:nvPr/>
        </p:nvSpPr>
        <p:spPr>
          <a:xfrm>
            <a:off x="1889675" y="4489700"/>
            <a:ext cx="3627300" cy="393600"/>
          </a:xfrm>
          <a:prstGeom prst="rect">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000"/>
              </a:spcAft>
              <a:buNone/>
            </a:pPr>
            <a:r>
              <a:rPr lang="en" sz="1600">
                <a:latin typeface="+mn-lt"/>
              </a:rPr>
              <a:t>Sum = </a:t>
            </a:r>
            <a:r>
              <a:rPr lang="en" sz="1600" b="1">
                <a:latin typeface="+mn-lt"/>
              </a:rPr>
              <a:t>All Direct Project Costs of Grant</a:t>
            </a:r>
            <a:endParaRPr sz="1600" b="1">
              <a:latin typeface="+mn-lt"/>
            </a:endParaRPr>
          </a:p>
        </p:txBody>
      </p:sp>
    </p:spTree>
    <p:extLst>
      <p:ext uri="{BB962C8B-B14F-4D97-AF65-F5344CB8AC3E}">
        <p14:creationId xmlns:p14="http://schemas.microsoft.com/office/powerpoint/2010/main" val="106299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2" name="Google Shape;322;p36">
            <a:extLst>
              <a:ext uri="{FF2B5EF4-FFF2-40B4-BE49-F238E27FC236}">
                <a16:creationId xmlns:a16="http://schemas.microsoft.com/office/drawing/2014/main" id="{53F6547C-0A36-16AB-F223-4E848907C5CF}"/>
              </a:ext>
            </a:extLst>
          </p:cNvPr>
          <p:cNvPicPr preferRelativeResize="0"/>
          <p:nvPr/>
        </p:nvPicPr>
        <p:blipFill rotWithShape="1">
          <a:blip r:embed="rId3">
            <a:alphaModFix/>
          </a:blip>
          <a:srcRect t="74186" r="87226" b="3118"/>
          <a:stretch/>
        </p:blipFill>
        <p:spPr>
          <a:xfrm>
            <a:off x="0" y="3938600"/>
            <a:ext cx="1222075" cy="1204900"/>
          </a:xfrm>
          <a:prstGeom prst="rect">
            <a:avLst/>
          </a:prstGeom>
          <a:noFill/>
          <a:ln>
            <a:noFill/>
          </a:ln>
        </p:spPr>
      </p:pic>
      <p:pic>
        <p:nvPicPr>
          <p:cNvPr id="3" name="Google Shape;323;p36">
            <a:extLst>
              <a:ext uri="{FF2B5EF4-FFF2-40B4-BE49-F238E27FC236}">
                <a16:creationId xmlns:a16="http://schemas.microsoft.com/office/drawing/2014/main" id="{652CECBA-1845-AF75-09EF-45F249F925D9}"/>
              </a:ext>
            </a:extLst>
          </p:cNvPr>
          <p:cNvPicPr preferRelativeResize="0"/>
          <p:nvPr/>
        </p:nvPicPr>
        <p:blipFill>
          <a:blip r:embed="rId4">
            <a:alphaModFix/>
          </a:blip>
          <a:stretch>
            <a:fillRect/>
          </a:stretch>
        </p:blipFill>
        <p:spPr>
          <a:xfrm>
            <a:off x="5" y="0"/>
            <a:ext cx="9143999" cy="4481064"/>
          </a:xfrm>
          <a:prstGeom prst="rect">
            <a:avLst/>
          </a:prstGeom>
          <a:noFill/>
          <a:ln>
            <a:noFill/>
          </a:ln>
        </p:spPr>
      </p:pic>
      <p:sp>
        <p:nvSpPr>
          <p:cNvPr id="5" name="Google Shape;325;p36">
            <a:extLst>
              <a:ext uri="{FF2B5EF4-FFF2-40B4-BE49-F238E27FC236}">
                <a16:creationId xmlns:a16="http://schemas.microsoft.com/office/drawing/2014/main" id="{DBBAA6A5-0191-1D71-DE3C-1BD9A114942D}"/>
              </a:ext>
            </a:extLst>
          </p:cNvPr>
          <p:cNvSpPr/>
          <p:nvPr/>
        </p:nvSpPr>
        <p:spPr>
          <a:xfrm>
            <a:off x="111513" y="106493"/>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6</a:t>
            </a:r>
            <a:endParaRPr b="1">
              <a:solidFill>
                <a:srgbClr val="FFFFFF"/>
              </a:solidFill>
            </a:endParaRPr>
          </a:p>
        </p:txBody>
      </p:sp>
      <p:sp>
        <p:nvSpPr>
          <p:cNvPr id="6" name="Google Shape;326;p36">
            <a:extLst>
              <a:ext uri="{FF2B5EF4-FFF2-40B4-BE49-F238E27FC236}">
                <a16:creationId xmlns:a16="http://schemas.microsoft.com/office/drawing/2014/main" id="{CC350945-5FED-2B40-36E5-4E026A507D34}"/>
              </a:ext>
            </a:extLst>
          </p:cNvPr>
          <p:cNvSpPr txBox="1"/>
          <p:nvPr/>
        </p:nvSpPr>
        <p:spPr>
          <a:xfrm>
            <a:off x="3397875" y="2728763"/>
            <a:ext cx="3260100" cy="1524000"/>
          </a:xfrm>
          <a:prstGeom prst="rect">
            <a:avLst/>
          </a:prstGeom>
          <a:solidFill>
            <a:srgbClr val="1155CC"/>
          </a:solidFill>
          <a:ln>
            <a:noFill/>
          </a:ln>
        </p:spPr>
        <p:txBody>
          <a:bodyPr spcFirstLastPara="1" wrap="square" lIns="0" tIns="182875" rIns="0" bIns="182875" anchor="ctr" anchorCtr="0">
            <a:noAutofit/>
          </a:bodyPr>
          <a:lstStyle/>
          <a:p>
            <a:pPr marL="182880" marR="182880" lvl="0" indent="0" algn="ctr" rtl="0">
              <a:lnSpc>
                <a:spcPct val="100000"/>
              </a:lnSpc>
              <a:spcBef>
                <a:spcPts val="0"/>
              </a:spcBef>
              <a:spcAft>
                <a:spcPts val="800"/>
              </a:spcAft>
              <a:buNone/>
            </a:pPr>
            <a:r>
              <a:rPr lang="en" sz="2400" b="1">
                <a:solidFill>
                  <a:srgbClr val="FFFFFF"/>
                </a:solidFill>
              </a:rPr>
              <a:t> Standard formula allocates shared costs</a:t>
            </a:r>
            <a:endParaRPr sz="2400" b="1">
              <a:solidFill>
                <a:srgbClr val="FFFFFF"/>
              </a:solidFill>
            </a:endParaRPr>
          </a:p>
        </p:txBody>
      </p:sp>
      <p:pic>
        <p:nvPicPr>
          <p:cNvPr id="7" name="Google Shape;327;p36">
            <a:extLst>
              <a:ext uri="{FF2B5EF4-FFF2-40B4-BE49-F238E27FC236}">
                <a16:creationId xmlns:a16="http://schemas.microsoft.com/office/drawing/2014/main" id="{547B934E-E278-7276-6D96-1285B6BFB7B7}"/>
              </a:ext>
            </a:extLst>
          </p:cNvPr>
          <p:cNvPicPr preferRelativeResize="0"/>
          <p:nvPr/>
        </p:nvPicPr>
        <p:blipFill rotWithShape="1">
          <a:blip r:embed="rId5">
            <a:alphaModFix/>
          </a:blip>
          <a:srcRect l="61097" t="85418"/>
          <a:stretch/>
        </p:blipFill>
        <p:spPr>
          <a:xfrm>
            <a:off x="5463825" y="4481083"/>
            <a:ext cx="3557324" cy="619250"/>
          </a:xfrm>
          <a:prstGeom prst="rect">
            <a:avLst/>
          </a:prstGeom>
          <a:noFill/>
          <a:ln>
            <a:noFill/>
          </a:ln>
        </p:spPr>
      </p:pic>
    </p:spTree>
    <p:extLst>
      <p:ext uri="{BB962C8B-B14F-4D97-AF65-F5344CB8AC3E}">
        <p14:creationId xmlns:p14="http://schemas.microsoft.com/office/powerpoint/2010/main" val="2312828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32D3-A347-F751-6A4C-4539CEB9A44F}"/>
              </a:ext>
            </a:extLst>
          </p:cNvPr>
          <p:cNvSpPr>
            <a:spLocks noGrp="1"/>
          </p:cNvSpPr>
          <p:nvPr>
            <p:ph type="ctrTitle"/>
          </p:nvPr>
        </p:nvSpPr>
        <p:spPr/>
        <p:txBody>
          <a:bodyPr/>
          <a:lstStyle/>
          <a:p>
            <a:r>
              <a:rPr lang="en-US" dirty="0"/>
              <a:t>Your Turn: Hands On Exercises</a:t>
            </a:r>
          </a:p>
        </p:txBody>
      </p:sp>
      <p:pic>
        <p:nvPicPr>
          <p:cNvPr id="3" name="Picture 2">
            <a:extLst>
              <a:ext uri="{FF2B5EF4-FFF2-40B4-BE49-F238E27FC236}">
                <a16:creationId xmlns:a16="http://schemas.microsoft.com/office/drawing/2014/main" id="{8FD1C16D-47A3-B7BD-BCE2-6ECD4D671144}"/>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3863213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a:xfrm>
            <a:off x="529199" y="417600"/>
            <a:ext cx="8076181" cy="626255"/>
          </a:xfrm>
        </p:spPr>
        <p:txBody>
          <a:bodyPr/>
          <a:lstStyle/>
          <a:p>
            <a:r>
              <a:rPr lang="en-US" dirty="0"/>
              <a:t>Activity to analyze: Vocational Training in </a:t>
            </a:r>
            <a:r>
              <a:rPr lang="en-US" dirty="0" err="1"/>
              <a:t>Ouallam</a:t>
            </a:r>
            <a:endParaRPr lang="en-US" dirty="0"/>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461455"/>
            <a:ext cx="7416900" cy="3682045"/>
          </a:xfrm>
        </p:spPr>
        <p:txBody>
          <a:bodyPr>
            <a:normAutofit lnSpcReduction="10000"/>
          </a:bodyPr>
          <a:lstStyle/>
          <a:p>
            <a:r>
              <a:rPr lang="en-US" b="1" dirty="0"/>
              <a:t>Country</a:t>
            </a:r>
            <a:r>
              <a:rPr lang="en-US" dirty="0"/>
              <a:t>: Niger</a:t>
            </a:r>
          </a:p>
          <a:p>
            <a:r>
              <a:rPr lang="en-US" b="1" dirty="0"/>
              <a:t>Grant Code</a:t>
            </a:r>
            <a:r>
              <a:rPr lang="en-US" dirty="0"/>
              <a:t>: ABC123</a:t>
            </a:r>
          </a:p>
          <a:p>
            <a:r>
              <a:rPr lang="en-US" b="1" dirty="0"/>
              <a:t>Implementation Period</a:t>
            </a:r>
            <a:r>
              <a:rPr lang="en-US" dirty="0"/>
              <a:t>: 01 January 2018 to 31 December 2020</a:t>
            </a:r>
          </a:p>
          <a:p>
            <a:r>
              <a:rPr lang="en-US" b="1" dirty="0"/>
              <a:t>Number of People</a:t>
            </a:r>
            <a:r>
              <a:rPr lang="en-US" dirty="0"/>
              <a:t>: 100</a:t>
            </a:r>
          </a:p>
          <a:p>
            <a:r>
              <a:rPr lang="en-US" b="1" dirty="0"/>
              <a:t>Cost-Efficiency Metric</a:t>
            </a:r>
            <a:r>
              <a:rPr lang="en-US" dirty="0"/>
              <a:t>: Cost per Person</a:t>
            </a:r>
          </a:p>
          <a:p>
            <a:r>
              <a:rPr lang="en-US" b="1" dirty="0"/>
              <a:t>Other Activities in this project</a:t>
            </a:r>
            <a:r>
              <a:rPr lang="en-US" dirty="0"/>
              <a:t>: </a:t>
            </a:r>
          </a:p>
          <a:p>
            <a:pPr lvl="1"/>
            <a:r>
              <a:rPr lang="en-US" dirty="0"/>
              <a:t>Business Skills Training (</a:t>
            </a:r>
            <a:r>
              <a:rPr lang="en-US" dirty="0" err="1"/>
              <a:t>Ouallam</a:t>
            </a:r>
            <a:r>
              <a:rPr lang="en-US" dirty="0"/>
              <a:t>)</a:t>
            </a:r>
          </a:p>
          <a:p>
            <a:pPr lvl="1"/>
            <a:r>
              <a:rPr lang="en-US" dirty="0"/>
              <a:t>Malnutrition Treatment (Diffa)</a:t>
            </a:r>
          </a:p>
          <a:p>
            <a:pPr lvl="1"/>
            <a:r>
              <a:rPr lang="en-US" dirty="0"/>
              <a:t>Primary Health Care (Diffa)</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3381948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3"/>
          <a:stretch>
            <a:fillRect/>
          </a:stretch>
        </p:blipFill>
        <p:spPr>
          <a:xfrm>
            <a:off x="4572000" y="0"/>
            <a:ext cx="3672644" cy="438827"/>
          </a:xfrm>
          <a:prstGeom prst="rect">
            <a:avLst/>
          </a:prstGeom>
        </p:spPr>
      </p:pic>
      <p:pic>
        <p:nvPicPr>
          <p:cNvPr id="2" name="Google Shape;366;p41">
            <a:extLst>
              <a:ext uri="{FF2B5EF4-FFF2-40B4-BE49-F238E27FC236}">
                <a16:creationId xmlns:a16="http://schemas.microsoft.com/office/drawing/2014/main" id="{D8E10EFD-F8C6-1317-BBF0-D930B1F0EF52}"/>
              </a:ext>
            </a:extLst>
          </p:cNvPr>
          <p:cNvPicPr preferRelativeResize="0"/>
          <p:nvPr/>
        </p:nvPicPr>
        <p:blipFill>
          <a:blip r:embed="rId4">
            <a:alphaModFix/>
          </a:blip>
          <a:stretch>
            <a:fillRect/>
          </a:stretch>
        </p:blipFill>
        <p:spPr>
          <a:xfrm>
            <a:off x="0" y="-6"/>
            <a:ext cx="9143999" cy="4123361"/>
          </a:xfrm>
          <a:prstGeom prst="rect">
            <a:avLst/>
          </a:prstGeom>
          <a:noFill/>
          <a:ln>
            <a:noFill/>
          </a:ln>
        </p:spPr>
      </p:pic>
      <p:sp>
        <p:nvSpPr>
          <p:cNvPr id="3" name="Google Shape;367;p41">
            <a:extLst>
              <a:ext uri="{FF2B5EF4-FFF2-40B4-BE49-F238E27FC236}">
                <a16:creationId xmlns:a16="http://schemas.microsoft.com/office/drawing/2014/main" id="{02A950B5-3F6D-E547-ABFE-95A31A5A47C3}"/>
              </a:ext>
            </a:extLst>
          </p:cNvPr>
          <p:cNvSpPr txBox="1"/>
          <p:nvPr/>
        </p:nvSpPr>
        <p:spPr>
          <a:xfrm>
            <a:off x="2855934" y="3873132"/>
            <a:ext cx="5746766" cy="10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mn-lt"/>
              </a:rPr>
              <a:t>Exercise: Create an Upload Spreadsheet</a:t>
            </a:r>
            <a:endParaRPr sz="1600" b="1" dirty="0">
              <a:latin typeface="+mn-lt"/>
            </a:endParaRPr>
          </a:p>
          <a:p>
            <a:pPr marL="457200" lvl="0" indent="-317500" algn="l" rtl="0">
              <a:spcBef>
                <a:spcPts val="0"/>
              </a:spcBef>
              <a:spcAft>
                <a:spcPts val="0"/>
              </a:spcAft>
              <a:buClr>
                <a:srgbClr val="666666"/>
              </a:buClr>
              <a:buSzPts val="1400"/>
              <a:buChar char="●"/>
            </a:pPr>
            <a:r>
              <a:rPr lang="en" sz="1600" dirty="0">
                <a:latin typeface="+mn-lt"/>
              </a:rPr>
              <a:t>Paste all data as values!</a:t>
            </a:r>
            <a:endParaRPr sz="1600" dirty="0">
              <a:latin typeface="+mn-lt"/>
            </a:endParaRPr>
          </a:p>
          <a:p>
            <a:pPr marL="457200" lvl="0" indent="-317500" algn="l" rtl="0">
              <a:spcBef>
                <a:spcPts val="0"/>
              </a:spcBef>
              <a:spcAft>
                <a:spcPts val="0"/>
              </a:spcAft>
              <a:buClr>
                <a:srgbClr val="666666"/>
              </a:buClr>
              <a:buSzPts val="1400"/>
              <a:buChar char="●"/>
            </a:pPr>
            <a:r>
              <a:rPr lang="en" sz="1600" dirty="0">
                <a:latin typeface="+mn-lt"/>
              </a:rPr>
              <a:t>Check that all rows are filled (no blanks).</a:t>
            </a:r>
            <a:endParaRPr sz="1600" dirty="0">
              <a:latin typeface="+mn-lt"/>
            </a:endParaRPr>
          </a:p>
          <a:p>
            <a:pPr marL="457200" lvl="0" indent="-317500" algn="l" rtl="0">
              <a:spcBef>
                <a:spcPts val="0"/>
              </a:spcBef>
              <a:spcAft>
                <a:spcPts val="0"/>
              </a:spcAft>
              <a:buClr>
                <a:srgbClr val="666666"/>
              </a:buClr>
              <a:buSzPts val="1400"/>
              <a:buChar char="●"/>
            </a:pPr>
            <a:r>
              <a:rPr lang="en" sz="1600" dirty="0">
                <a:latin typeface="+mn-lt"/>
              </a:rPr>
              <a:t>Check that all rows are accurate (the total amount is correct).</a:t>
            </a:r>
            <a:endParaRPr sz="1600" dirty="0">
              <a:latin typeface="+mn-lt"/>
            </a:endParaRPr>
          </a:p>
        </p:txBody>
      </p:sp>
      <p:sp>
        <p:nvSpPr>
          <p:cNvPr id="5" name="Google Shape;368;p41">
            <a:extLst>
              <a:ext uri="{FF2B5EF4-FFF2-40B4-BE49-F238E27FC236}">
                <a16:creationId xmlns:a16="http://schemas.microsoft.com/office/drawing/2014/main" id="{0571E247-3F38-42B0-53A3-8055F935B9DB}"/>
              </a:ext>
            </a:extLst>
          </p:cNvPr>
          <p:cNvSpPr/>
          <p:nvPr/>
        </p:nvSpPr>
        <p:spPr>
          <a:xfrm>
            <a:off x="5367125" y="849800"/>
            <a:ext cx="3654000" cy="28401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6" name="Google Shape;369;p41">
            <a:extLst>
              <a:ext uri="{FF2B5EF4-FFF2-40B4-BE49-F238E27FC236}">
                <a16:creationId xmlns:a16="http://schemas.microsoft.com/office/drawing/2014/main" id="{1B431F66-46DF-8B68-AB22-7A06646AD5D5}"/>
              </a:ext>
            </a:extLst>
          </p:cNvPr>
          <p:cNvSpPr/>
          <p:nvPr/>
        </p:nvSpPr>
        <p:spPr>
          <a:xfrm>
            <a:off x="1397700" y="0"/>
            <a:ext cx="3567000" cy="246000"/>
          </a:xfrm>
          <a:prstGeom prst="rect">
            <a:avLst/>
          </a:prstGeom>
          <a:solidFill>
            <a:srgbClr val="EDF7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7" name="Rectangle: Rounded Corners 6">
            <a:extLst>
              <a:ext uri="{FF2B5EF4-FFF2-40B4-BE49-F238E27FC236}">
                <a16:creationId xmlns:a16="http://schemas.microsoft.com/office/drawing/2014/main" id="{EDF81227-C48B-A6B5-4BBC-902A30AA39F9}"/>
              </a:ext>
            </a:extLst>
          </p:cNvPr>
          <p:cNvSpPr/>
          <p:nvPr/>
        </p:nvSpPr>
        <p:spPr>
          <a:xfrm>
            <a:off x="7194125" y="3038280"/>
            <a:ext cx="1653435" cy="50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hlinkClick r:id="rId5">
                  <a:extLst>
                    <a:ext uri="{A12FA001-AC4F-418D-AE19-62706E023703}">
                      <ahyp:hlinkClr xmlns:ahyp="http://schemas.microsoft.com/office/drawing/2018/hyperlinkcolor" val="tx"/>
                    </a:ext>
                  </a:extLst>
                </a:hlinkClick>
              </a:rPr>
              <a:t>YouTube Video</a:t>
            </a:r>
            <a:endParaRPr lang="en-US" b="1" dirty="0">
              <a:solidFill>
                <a:schemeClr val="accent4"/>
              </a:solidFill>
            </a:endParaRPr>
          </a:p>
        </p:txBody>
      </p:sp>
    </p:spTree>
    <p:extLst>
      <p:ext uri="{BB962C8B-B14F-4D97-AF65-F5344CB8AC3E}">
        <p14:creationId xmlns:p14="http://schemas.microsoft.com/office/powerpoint/2010/main" val="191818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en-US" dirty="0"/>
              <a:t>Group Session: Identify a common activity per sector for cost analysis.</a:t>
            </a:r>
          </a:p>
        </p:txBody>
      </p:sp>
      <p:graphicFrame>
        <p:nvGraphicFramePr>
          <p:cNvPr id="5" name="Table 5">
            <a:extLst>
              <a:ext uri="{FF2B5EF4-FFF2-40B4-BE49-F238E27FC236}">
                <a16:creationId xmlns:a16="http://schemas.microsoft.com/office/drawing/2014/main" id="{AD23487B-6991-8662-2A05-84CE38B900F7}"/>
              </a:ext>
            </a:extLst>
          </p:cNvPr>
          <p:cNvGraphicFramePr>
            <a:graphicFrameLocks noGrp="1"/>
          </p:cNvGraphicFramePr>
          <p:nvPr>
            <p:ph idx="1"/>
            <p:extLst>
              <p:ext uri="{D42A27DB-BD31-4B8C-83A1-F6EECF244321}">
                <p14:modId xmlns:p14="http://schemas.microsoft.com/office/powerpoint/2010/main" val="4263404157"/>
              </p:ext>
            </p:extLst>
          </p:nvPr>
        </p:nvGraphicFramePr>
        <p:xfrm>
          <a:off x="1790825" y="1487488"/>
          <a:ext cx="7277450" cy="3308172"/>
        </p:xfrm>
        <a:graphic>
          <a:graphicData uri="http://schemas.openxmlformats.org/drawingml/2006/table">
            <a:tbl>
              <a:tblPr>
                <a:tableStyleId>{5C22544A-7EE6-4342-B048-85BDC9FD1C3A}</a:tableStyleId>
              </a:tblPr>
              <a:tblGrid>
                <a:gridCol w="3638725">
                  <a:extLst>
                    <a:ext uri="{9D8B030D-6E8A-4147-A177-3AD203B41FA5}">
                      <a16:colId xmlns:a16="http://schemas.microsoft.com/office/drawing/2014/main" val="4259166760"/>
                    </a:ext>
                  </a:extLst>
                </a:gridCol>
                <a:gridCol w="3638725">
                  <a:extLst>
                    <a:ext uri="{9D8B030D-6E8A-4147-A177-3AD203B41FA5}">
                      <a16:colId xmlns:a16="http://schemas.microsoft.com/office/drawing/2014/main" val="3978774373"/>
                    </a:ext>
                  </a:extLst>
                </a:gridCol>
              </a:tblGrid>
              <a:tr h="1654086">
                <a:tc>
                  <a:txBody>
                    <a:bodyPr/>
                    <a:lstStyle/>
                    <a:p>
                      <a:r>
                        <a:rPr lang="en-US" sz="1600" b="1" dirty="0"/>
                        <a:t>Food Security &amp; Livelihoods</a:t>
                      </a:r>
                    </a:p>
                    <a:p>
                      <a:endParaRPr lang="en-US" sz="1600" dirty="0"/>
                    </a:p>
                  </a:txBody>
                  <a:tcPr/>
                </a:tc>
                <a:tc>
                  <a:txBody>
                    <a:bodyPr/>
                    <a:lstStyle/>
                    <a:p>
                      <a:r>
                        <a:rPr lang="en-US" sz="1600" b="1" dirty="0"/>
                        <a:t>Protection</a:t>
                      </a:r>
                    </a:p>
                    <a:p>
                      <a:endParaRPr lang="en-US" sz="1600" dirty="0"/>
                    </a:p>
                  </a:txBody>
                  <a:tcPr/>
                </a:tc>
                <a:extLst>
                  <a:ext uri="{0D108BD9-81ED-4DB2-BD59-A6C34878D82A}">
                    <a16:rowId xmlns:a16="http://schemas.microsoft.com/office/drawing/2014/main" val="2115220527"/>
                  </a:ext>
                </a:extLst>
              </a:tr>
              <a:tr h="1654086">
                <a:tc>
                  <a:txBody>
                    <a:bodyPr/>
                    <a:lstStyle/>
                    <a:p>
                      <a:r>
                        <a:rPr lang="en-US" sz="1600" b="1" dirty="0"/>
                        <a:t>Health</a:t>
                      </a:r>
                    </a:p>
                    <a:p>
                      <a:endParaRPr lang="en-US" sz="1600" dirty="0"/>
                    </a:p>
                  </a:txBody>
                  <a:tcPr/>
                </a:tc>
                <a:tc>
                  <a:txBody>
                    <a:bodyPr/>
                    <a:lstStyle/>
                    <a:p>
                      <a:r>
                        <a:rPr lang="en-US" sz="1600" b="1" dirty="0"/>
                        <a:t>Nutrition</a:t>
                      </a:r>
                    </a:p>
                    <a:p>
                      <a:endParaRPr lang="en-US" sz="1600" dirty="0"/>
                    </a:p>
                  </a:txBody>
                  <a:tcPr/>
                </a:tc>
                <a:extLst>
                  <a:ext uri="{0D108BD9-81ED-4DB2-BD59-A6C34878D82A}">
                    <a16:rowId xmlns:a16="http://schemas.microsoft.com/office/drawing/2014/main" val="3377987133"/>
                  </a:ext>
                </a:extLst>
              </a:tr>
            </a:tbl>
          </a:graphicData>
        </a:graphic>
      </p:graphicFrame>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
        <p:nvSpPr>
          <p:cNvPr id="6" name="Google Shape;106;p14">
            <a:extLst>
              <a:ext uri="{FF2B5EF4-FFF2-40B4-BE49-F238E27FC236}">
                <a16:creationId xmlns:a16="http://schemas.microsoft.com/office/drawing/2014/main" id="{94A5C7DF-1A4E-C644-9F58-A0C854F2C97D}"/>
              </a:ext>
            </a:extLst>
          </p:cNvPr>
          <p:cNvSpPr txBox="1"/>
          <p:nvPr/>
        </p:nvSpPr>
        <p:spPr>
          <a:xfrm>
            <a:off x="75725" y="1506675"/>
            <a:ext cx="1773728" cy="348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latin typeface="+mn-lt"/>
              </a:rPr>
              <a:t>1. Each consortium will write their activities in each sector in their consortium color post-its. </a:t>
            </a:r>
            <a:endParaRPr sz="1400" dirty="0">
              <a:latin typeface="+mn-lt"/>
            </a:endParaRPr>
          </a:p>
          <a:p>
            <a:pPr marL="0" lvl="0" indent="0" algn="l" rtl="0">
              <a:lnSpc>
                <a:spcPct val="115000"/>
              </a:lnSpc>
              <a:spcBef>
                <a:spcPts val="1000"/>
              </a:spcBef>
              <a:spcAft>
                <a:spcPts val="1000"/>
              </a:spcAft>
              <a:buNone/>
            </a:pPr>
            <a:r>
              <a:rPr lang="en" sz="1400" dirty="0">
                <a:latin typeface="+mn-lt"/>
              </a:rPr>
              <a:t>2. Discuss what are the common activities in each sector that achieve the same outcomes for both consortia.</a:t>
            </a:r>
            <a:endParaRPr sz="1400" dirty="0">
              <a:latin typeface="+mn-lt"/>
            </a:endParaRPr>
          </a:p>
        </p:txBody>
      </p:sp>
      <p:sp>
        <p:nvSpPr>
          <p:cNvPr id="7" name="Google Shape;81;p14">
            <a:extLst>
              <a:ext uri="{FF2B5EF4-FFF2-40B4-BE49-F238E27FC236}">
                <a16:creationId xmlns:a16="http://schemas.microsoft.com/office/drawing/2014/main" id="{3AE7718C-2271-68D3-50A0-3F2C7BD20D33}"/>
              </a:ext>
            </a:extLst>
          </p:cNvPr>
          <p:cNvSpPr/>
          <p:nvPr/>
        </p:nvSpPr>
        <p:spPr>
          <a:xfrm>
            <a:off x="2791005" y="189584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8" name="Google Shape;84;p14">
            <a:extLst>
              <a:ext uri="{FF2B5EF4-FFF2-40B4-BE49-F238E27FC236}">
                <a16:creationId xmlns:a16="http://schemas.microsoft.com/office/drawing/2014/main" id="{86B746D3-4D83-085A-6AA4-3482EC7DA5CD}"/>
              </a:ext>
            </a:extLst>
          </p:cNvPr>
          <p:cNvSpPr/>
          <p:nvPr/>
        </p:nvSpPr>
        <p:spPr>
          <a:xfrm>
            <a:off x="3652786" y="1927996"/>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9" name="Google Shape;81;p14">
            <a:extLst>
              <a:ext uri="{FF2B5EF4-FFF2-40B4-BE49-F238E27FC236}">
                <a16:creationId xmlns:a16="http://schemas.microsoft.com/office/drawing/2014/main" id="{590E543A-71F8-8B7A-2A21-9217C56B03E2}"/>
              </a:ext>
            </a:extLst>
          </p:cNvPr>
          <p:cNvSpPr/>
          <p:nvPr/>
        </p:nvSpPr>
        <p:spPr>
          <a:xfrm>
            <a:off x="2791005" y="247065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10" name="Google Shape;84;p14">
            <a:extLst>
              <a:ext uri="{FF2B5EF4-FFF2-40B4-BE49-F238E27FC236}">
                <a16:creationId xmlns:a16="http://schemas.microsoft.com/office/drawing/2014/main" id="{4C91ACB5-16D4-FC98-E29C-E20FAC2CE98A}"/>
              </a:ext>
            </a:extLst>
          </p:cNvPr>
          <p:cNvSpPr/>
          <p:nvPr/>
        </p:nvSpPr>
        <p:spPr>
          <a:xfrm>
            <a:off x="3652786" y="2502802"/>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11" name="Google Shape;81;p14">
            <a:extLst>
              <a:ext uri="{FF2B5EF4-FFF2-40B4-BE49-F238E27FC236}">
                <a16:creationId xmlns:a16="http://schemas.microsoft.com/office/drawing/2014/main" id="{05BD5054-E2A2-B05D-896A-144F34D1C62F}"/>
              </a:ext>
            </a:extLst>
          </p:cNvPr>
          <p:cNvSpPr/>
          <p:nvPr/>
        </p:nvSpPr>
        <p:spPr>
          <a:xfrm>
            <a:off x="1886706" y="189584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12" name="Google Shape;81;p14">
            <a:extLst>
              <a:ext uri="{FF2B5EF4-FFF2-40B4-BE49-F238E27FC236}">
                <a16:creationId xmlns:a16="http://schemas.microsoft.com/office/drawing/2014/main" id="{E50B7244-ED9B-F431-3FC8-A4F0340B477C}"/>
              </a:ext>
            </a:extLst>
          </p:cNvPr>
          <p:cNvSpPr/>
          <p:nvPr/>
        </p:nvSpPr>
        <p:spPr>
          <a:xfrm>
            <a:off x="1886706" y="247065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13" name="Google Shape;84;p14">
            <a:extLst>
              <a:ext uri="{FF2B5EF4-FFF2-40B4-BE49-F238E27FC236}">
                <a16:creationId xmlns:a16="http://schemas.microsoft.com/office/drawing/2014/main" id="{64AE7384-4903-527D-1D54-073719AD8319}"/>
              </a:ext>
            </a:extLst>
          </p:cNvPr>
          <p:cNvSpPr/>
          <p:nvPr/>
        </p:nvSpPr>
        <p:spPr>
          <a:xfrm>
            <a:off x="4514567" y="1895845"/>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14" name="Google Shape;84;p14">
            <a:extLst>
              <a:ext uri="{FF2B5EF4-FFF2-40B4-BE49-F238E27FC236}">
                <a16:creationId xmlns:a16="http://schemas.microsoft.com/office/drawing/2014/main" id="{4E267A27-07B7-4B60-9837-6BCA4C3AFDAC}"/>
              </a:ext>
            </a:extLst>
          </p:cNvPr>
          <p:cNvSpPr/>
          <p:nvPr/>
        </p:nvSpPr>
        <p:spPr>
          <a:xfrm>
            <a:off x="4514567" y="2470651"/>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15" name="Google Shape;81;p14">
            <a:extLst>
              <a:ext uri="{FF2B5EF4-FFF2-40B4-BE49-F238E27FC236}">
                <a16:creationId xmlns:a16="http://schemas.microsoft.com/office/drawing/2014/main" id="{B8AE80FD-28DE-619D-6B63-BEEFC7600BC5}"/>
              </a:ext>
            </a:extLst>
          </p:cNvPr>
          <p:cNvSpPr/>
          <p:nvPr/>
        </p:nvSpPr>
        <p:spPr>
          <a:xfrm>
            <a:off x="2801693" y="351909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16" name="Google Shape;84;p14">
            <a:extLst>
              <a:ext uri="{FF2B5EF4-FFF2-40B4-BE49-F238E27FC236}">
                <a16:creationId xmlns:a16="http://schemas.microsoft.com/office/drawing/2014/main" id="{FC5E4FC0-7680-74FF-532E-B70052F9B3F5}"/>
              </a:ext>
            </a:extLst>
          </p:cNvPr>
          <p:cNvSpPr/>
          <p:nvPr/>
        </p:nvSpPr>
        <p:spPr>
          <a:xfrm>
            <a:off x="3663474" y="3551242"/>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17" name="Google Shape;81;p14">
            <a:extLst>
              <a:ext uri="{FF2B5EF4-FFF2-40B4-BE49-F238E27FC236}">
                <a16:creationId xmlns:a16="http://schemas.microsoft.com/office/drawing/2014/main" id="{62949923-3BAC-74C1-DC7B-9618F26C76CA}"/>
              </a:ext>
            </a:extLst>
          </p:cNvPr>
          <p:cNvSpPr/>
          <p:nvPr/>
        </p:nvSpPr>
        <p:spPr>
          <a:xfrm>
            <a:off x="2801693" y="4093897"/>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18" name="Google Shape;84;p14">
            <a:extLst>
              <a:ext uri="{FF2B5EF4-FFF2-40B4-BE49-F238E27FC236}">
                <a16:creationId xmlns:a16="http://schemas.microsoft.com/office/drawing/2014/main" id="{8FA42123-9572-D021-C04B-7F3BEA3BC4EC}"/>
              </a:ext>
            </a:extLst>
          </p:cNvPr>
          <p:cNvSpPr/>
          <p:nvPr/>
        </p:nvSpPr>
        <p:spPr>
          <a:xfrm>
            <a:off x="3663474" y="4126048"/>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19" name="Google Shape;81;p14">
            <a:extLst>
              <a:ext uri="{FF2B5EF4-FFF2-40B4-BE49-F238E27FC236}">
                <a16:creationId xmlns:a16="http://schemas.microsoft.com/office/drawing/2014/main" id="{AD386F34-8351-4D71-1B8C-F7B990DD6E04}"/>
              </a:ext>
            </a:extLst>
          </p:cNvPr>
          <p:cNvSpPr/>
          <p:nvPr/>
        </p:nvSpPr>
        <p:spPr>
          <a:xfrm>
            <a:off x="1897394" y="351909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20" name="Google Shape;81;p14">
            <a:extLst>
              <a:ext uri="{FF2B5EF4-FFF2-40B4-BE49-F238E27FC236}">
                <a16:creationId xmlns:a16="http://schemas.microsoft.com/office/drawing/2014/main" id="{33F1CC9E-A212-80E9-EF09-C205CC5B9753}"/>
              </a:ext>
            </a:extLst>
          </p:cNvPr>
          <p:cNvSpPr/>
          <p:nvPr/>
        </p:nvSpPr>
        <p:spPr>
          <a:xfrm>
            <a:off x="1897394" y="4093897"/>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21" name="Google Shape;84;p14">
            <a:extLst>
              <a:ext uri="{FF2B5EF4-FFF2-40B4-BE49-F238E27FC236}">
                <a16:creationId xmlns:a16="http://schemas.microsoft.com/office/drawing/2014/main" id="{42415F00-DF96-888E-5BB9-C46D3777742E}"/>
              </a:ext>
            </a:extLst>
          </p:cNvPr>
          <p:cNvSpPr/>
          <p:nvPr/>
        </p:nvSpPr>
        <p:spPr>
          <a:xfrm>
            <a:off x="4525255" y="3519091"/>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22" name="Google Shape;84;p14">
            <a:extLst>
              <a:ext uri="{FF2B5EF4-FFF2-40B4-BE49-F238E27FC236}">
                <a16:creationId xmlns:a16="http://schemas.microsoft.com/office/drawing/2014/main" id="{291285E7-EFF3-9D21-1F28-EE93764BFD5B}"/>
              </a:ext>
            </a:extLst>
          </p:cNvPr>
          <p:cNvSpPr/>
          <p:nvPr/>
        </p:nvSpPr>
        <p:spPr>
          <a:xfrm>
            <a:off x="4525255" y="4093897"/>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23" name="Google Shape;81;p14">
            <a:extLst>
              <a:ext uri="{FF2B5EF4-FFF2-40B4-BE49-F238E27FC236}">
                <a16:creationId xmlns:a16="http://schemas.microsoft.com/office/drawing/2014/main" id="{95483425-E21D-6C7E-9C21-5E4FA65A8FAE}"/>
              </a:ext>
            </a:extLst>
          </p:cNvPr>
          <p:cNvSpPr/>
          <p:nvPr/>
        </p:nvSpPr>
        <p:spPr>
          <a:xfrm>
            <a:off x="6460123" y="189584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24" name="Google Shape;84;p14">
            <a:extLst>
              <a:ext uri="{FF2B5EF4-FFF2-40B4-BE49-F238E27FC236}">
                <a16:creationId xmlns:a16="http://schemas.microsoft.com/office/drawing/2014/main" id="{F53ABCCA-D6E7-BDC5-CE86-06235AB1EFA5}"/>
              </a:ext>
            </a:extLst>
          </p:cNvPr>
          <p:cNvSpPr/>
          <p:nvPr/>
        </p:nvSpPr>
        <p:spPr>
          <a:xfrm>
            <a:off x="7321904" y="1927996"/>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25" name="Google Shape;81;p14">
            <a:extLst>
              <a:ext uri="{FF2B5EF4-FFF2-40B4-BE49-F238E27FC236}">
                <a16:creationId xmlns:a16="http://schemas.microsoft.com/office/drawing/2014/main" id="{73DFA84B-E026-9C86-E8D7-13512A9585B3}"/>
              </a:ext>
            </a:extLst>
          </p:cNvPr>
          <p:cNvSpPr/>
          <p:nvPr/>
        </p:nvSpPr>
        <p:spPr>
          <a:xfrm>
            <a:off x="6460123" y="247065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26" name="Google Shape;84;p14">
            <a:extLst>
              <a:ext uri="{FF2B5EF4-FFF2-40B4-BE49-F238E27FC236}">
                <a16:creationId xmlns:a16="http://schemas.microsoft.com/office/drawing/2014/main" id="{E52165BF-D0C5-511B-BAEE-D424B95C4E32}"/>
              </a:ext>
            </a:extLst>
          </p:cNvPr>
          <p:cNvSpPr/>
          <p:nvPr/>
        </p:nvSpPr>
        <p:spPr>
          <a:xfrm>
            <a:off x="7321904" y="2502802"/>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27" name="Google Shape;81;p14">
            <a:extLst>
              <a:ext uri="{FF2B5EF4-FFF2-40B4-BE49-F238E27FC236}">
                <a16:creationId xmlns:a16="http://schemas.microsoft.com/office/drawing/2014/main" id="{519044DD-D828-B228-3B8F-1D85654D6841}"/>
              </a:ext>
            </a:extLst>
          </p:cNvPr>
          <p:cNvSpPr/>
          <p:nvPr/>
        </p:nvSpPr>
        <p:spPr>
          <a:xfrm>
            <a:off x="5555824" y="189584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28" name="Google Shape;81;p14">
            <a:extLst>
              <a:ext uri="{FF2B5EF4-FFF2-40B4-BE49-F238E27FC236}">
                <a16:creationId xmlns:a16="http://schemas.microsoft.com/office/drawing/2014/main" id="{28E0DFC0-5FF2-6F21-A358-721314856566}"/>
              </a:ext>
            </a:extLst>
          </p:cNvPr>
          <p:cNvSpPr/>
          <p:nvPr/>
        </p:nvSpPr>
        <p:spPr>
          <a:xfrm>
            <a:off x="5555824" y="247065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29" name="Google Shape;84;p14">
            <a:extLst>
              <a:ext uri="{FF2B5EF4-FFF2-40B4-BE49-F238E27FC236}">
                <a16:creationId xmlns:a16="http://schemas.microsoft.com/office/drawing/2014/main" id="{74CF2A6C-3BA1-3903-B5A5-802B557F118E}"/>
              </a:ext>
            </a:extLst>
          </p:cNvPr>
          <p:cNvSpPr/>
          <p:nvPr/>
        </p:nvSpPr>
        <p:spPr>
          <a:xfrm>
            <a:off x="8183685" y="1895845"/>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30" name="Google Shape;84;p14">
            <a:extLst>
              <a:ext uri="{FF2B5EF4-FFF2-40B4-BE49-F238E27FC236}">
                <a16:creationId xmlns:a16="http://schemas.microsoft.com/office/drawing/2014/main" id="{C423648A-763D-1061-8A4C-08BA6B8B4367}"/>
              </a:ext>
            </a:extLst>
          </p:cNvPr>
          <p:cNvSpPr/>
          <p:nvPr/>
        </p:nvSpPr>
        <p:spPr>
          <a:xfrm>
            <a:off x="8183685" y="2470651"/>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31" name="Google Shape;81;p14">
            <a:extLst>
              <a:ext uri="{FF2B5EF4-FFF2-40B4-BE49-F238E27FC236}">
                <a16:creationId xmlns:a16="http://schemas.microsoft.com/office/drawing/2014/main" id="{AE0C5C43-EAFC-5DB1-CA8D-699D51C8BEFB}"/>
              </a:ext>
            </a:extLst>
          </p:cNvPr>
          <p:cNvSpPr/>
          <p:nvPr/>
        </p:nvSpPr>
        <p:spPr>
          <a:xfrm>
            <a:off x="6460123" y="3515649"/>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32" name="Google Shape;84;p14">
            <a:extLst>
              <a:ext uri="{FF2B5EF4-FFF2-40B4-BE49-F238E27FC236}">
                <a16:creationId xmlns:a16="http://schemas.microsoft.com/office/drawing/2014/main" id="{7C3024BA-E5CA-8B72-C79B-E3DA76712439}"/>
              </a:ext>
            </a:extLst>
          </p:cNvPr>
          <p:cNvSpPr/>
          <p:nvPr/>
        </p:nvSpPr>
        <p:spPr>
          <a:xfrm>
            <a:off x="7321904" y="3547800"/>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33" name="Google Shape;81;p14">
            <a:extLst>
              <a:ext uri="{FF2B5EF4-FFF2-40B4-BE49-F238E27FC236}">
                <a16:creationId xmlns:a16="http://schemas.microsoft.com/office/drawing/2014/main" id="{66CCDE04-BB53-94CA-90D7-2B07FE24F557}"/>
              </a:ext>
            </a:extLst>
          </p:cNvPr>
          <p:cNvSpPr/>
          <p:nvPr/>
        </p:nvSpPr>
        <p:spPr>
          <a:xfrm>
            <a:off x="6460123" y="409045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34" name="Google Shape;84;p14">
            <a:extLst>
              <a:ext uri="{FF2B5EF4-FFF2-40B4-BE49-F238E27FC236}">
                <a16:creationId xmlns:a16="http://schemas.microsoft.com/office/drawing/2014/main" id="{93B99E51-3215-336B-66A6-45D6F7FAB747}"/>
              </a:ext>
            </a:extLst>
          </p:cNvPr>
          <p:cNvSpPr/>
          <p:nvPr/>
        </p:nvSpPr>
        <p:spPr>
          <a:xfrm>
            <a:off x="7321904" y="4122606"/>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35" name="Google Shape;81;p14">
            <a:extLst>
              <a:ext uri="{FF2B5EF4-FFF2-40B4-BE49-F238E27FC236}">
                <a16:creationId xmlns:a16="http://schemas.microsoft.com/office/drawing/2014/main" id="{1B7A35A0-4DEA-CB0E-32AB-A6ABABC94331}"/>
              </a:ext>
            </a:extLst>
          </p:cNvPr>
          <p:cNvSpPr/>
          <p:nvPr/>
        </p:nvSpPr>
        <p:spPr>
          <a:xfrm>
            <a:off x="5555824" y="3515649"/>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36" name="Google Shape;81;p14">
            <a:extLst>
              <a:ext uri="{FF2B5EF4-FFF2-40B4-BE49-F238E27FC236}">
                <a16:creationId xmlns:a16="http://schemas.microsoft.com/office/drawing/2014/main" id="{822DE815-9D55-B123-98F8-EFCDC3D30029}"/>
              </a:ext>
            </a:extLst>
          </p:cNvPr>
          <p:cNvSpPr/>
          <p:nvPr/>
        </p:nvSpPr>
        <p:spPr>
          <a:xfrm>
            <a:off x="5555824" y="409045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37" name="Google Shape;84;p14">
            <a:extLst>
              <a:ext uri="{FF2B5EF4-FFF2-40B4-BE49-F238E27FC236}">
                <a16:creationId xmlns:a16="http://schemas.microsoft.com/office/drawing/2014/main" id="{1049B563-1BCD-DF1B-16E7-ACFE64D7371D}"/>
              </a:ext>
            </a:extLst>
          </p:cNvPr>
          <p:cNvSpPr/>
          <p:nvPr/>
        </p:nvSpPr>
        <p:spPr>
          <a:xfrm>
            <a:off x="8183685" y="3515649"/>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38" name="Google Shape;84;p14">
            <a:extLst>
              <a:ext uri="{FF2B5EF4-FFF2-40B4-BE49-F238E27FC236}">
                <a16:creationId xmlns:a16="http://schemas.microsoft.com/office/drawing/2014/main" id="{D84A238B-217F-D06A-482B-AA69504978E5}"/>
              </a:ext>
            </a:extLst>
          </p:cNvPr>
          <p:cNvSpPr/>
          <p:nvPr/>
        </p:nvSpPr>
        <p:spPr>
          <a:xfrm>
            <a:off x="8183685" y="4090455"/>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mn-lt"/>
              </a:rPr>
              <a:t>Activity Name</a:t>
            </a:r>
            <a:endParaRPr sz="1400" dirty="0">
              <a:latin typeface="+mn-lt"/>
            </a:endParaRPr>
          </a:p>
        </p:txBody>
      </p:sp>
      <p:sp>
        <p:nvSpPr>
          <p:cNvPr id="39" name="Rectangle 38">
            <a:extLst>
              <a:ext uri="{FF2B5EF4-FFF2-40B4-BE49-F238E27FC236}">
                <a16:creationId xmlns:a16="http://schemas.microsoft.com/office/drawing/2014/main" id="{8D30BFBC-50FE-25CC-ADA1-DF30AC693D2B}"/>
              </a:ext>
            </a:extLst>
          </p:cNvPr>
          <p:cNvSpPr/>
          <p:nvPr/>
        </p:nvSpPr>
        <p:spPr>
          <a:xfrm>
            <a:off x="2709720" y="1837111"/>
            <a:ext cx="1753383" cy="1238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EFE5544-2B60-66DE-7700-BB4327388265}"/>
              </a:ext>
            </a:extLst>
          </p:cNvPr>
          <p:cNvSpPr/>
          <p:nvPr/>
        </p:nvSpPr>
        <p:spPr>
          <a:xfrm>
            <a:off x="6382361" y="1837111"/>
            <a:ext cx="1753383" cy="1238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8C960EF-BC8A-001C-FE3D-2BABEEB68068}"/>
              </a:ext>
            </a:extLst>
          </p:cNvPr>
          <p:cNvSpPr/>
          <p:nvPr/>
        </p:nvSpPr>
        <p:spPr>
          <a:xfrm>
            <a:off x="2721095" y="3426905"/>
            <a:ext cx="1753383" cy="6635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CE3EDB3-68B9-6392-B696-4562716525EC}"/>
              </a:ext>
            </a:extLst>
          </p:cNvPr>
          <p:cNvSpPr/>
          <p:nvPr/>
        </p:nvSpPr>
        <p:spPr>
          <a:xfrm>
            <a:off x="6382361" y="4054231"/>
            <a:ext cx="1753383" cy="6635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031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3"/>
          <a:stretch>
            <a:fillRect/>
          </a:stretch>
        </p:blipFill>
        <p:spPr>
          <a:xfrm>
            <a:off x="4572000" y="0"/>
            <a:ext cx="3672644" cy="438827"/>
          </a:xfrm>
          <a:prstGeom prst="rect">
            <a:avLst/>
          </a:prstGeom>
        </p:spPr>
      </p:pic>
      <p:sp>
        <p:nvSpPr>
          <p:cNvPr id="3" name="Google Shape;367;p41">
            <a:extLst>
              <a:ext uri="{FF2B5EF4-FFF2-40B4-BE49-F238E27FC236}">
                <a16:creationId xmlns:a16="http://schemas.microsoft.com/office/drawing/2014/main" id="{02A950B5-3F6D-E547-ABFE-95A31A5A47C3}"/>
              </a:ext>
            </a:extLst>
          </p:cNvPr>
          <p:cNvSpPr txBox="1"/>
          <p:nvPr/>
        </p:nvSpPr>
        <p:spPr>
          <a:xfrm>
            <a:off x="947855" y="2460240"/>
            <a:ext cx="7654846" cy="23462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mn-lt"/>
              </a:rPr>
              <a:t>Scenarios</a:t>
            </a:r>
            <a:r>
              <a:rPr lang="en-US" sz="1600" dirty="0">
                <a:latin typeface="+mn-lt"/>
              </a:rPr>
              <a:t>:</a:t>
            </a:r>
          </a:p>
          <a:p>
            <a:pPr marL="285750" lvl="0" indent="-285750" algn="l" rtl="0">
              <a:spcBef>
                <a:spcPts val="0"/>
              </a:spcBef>
              <a:spcAft>
                <a:spcPts val="0"/>
              </a:spcAft>
              <a:buFont typeface="Arial" panose="020B0604020202020204" pitchFamily="34" charset="0"/>
              <a:buChar char="•"/>
            </a:pPr>
            <a:r>
              <a:rPr lang="en-US" sz="1600" dirty="0">
                <a:latin typeface="+mn-lt"/>
              </a:rPr>
              <a:t>Cost items that fully contributed to the intervention being analyzed only</a:t>
            </a:r>
          </a:p>
          <a:p>
            <a:pPr marL="285750" lvl="0" indent="-285750" algn="l" rtl="0">
              <a:spcBef>
                <a:spcPts val="0"/>
              </a:spcBef>
              <a:spcAft>
                <a:spcPts val="0"/>
              </a:spcAft>
              <a:buFont typeface="Arial" panose="020B0604020202020204" pitchFamily="34" charset="0"/>
              <a:buChar char="•"/>
            </a:pPr>
            <a:r>
              <a:rPr lang="en-US" sz="1600" dirty="0">
                <a:latin typeface="+mn-lt"/>
              </a:rPr>
              <a:t>Cost items that were not used for the intervention</a:t>
            </a:r>
          </a:p>
          <a:p>
            <a:pPr marL="285750" lvl="0" indent="-285750" algn="l" rtl="0">
              <a:spcBef>
                <a:spcPts val="0"/>
              </a:spcBef>
              <a:spcAft>
                <a:spcPts val="0"/>
              </a:spcAft>
              <a:buFont typeface="Arial" panose="020B0604020202020204" pitchFamily="34" charset="0"/>
              <a:buChar char="•"/>
            </a:pPr>
            <a:r>
              <a:rPr lang="en-US" sz="1600" dirty="0">
                <a:latin typeface="+mn-lt"/>
              </a:rPr>
              <a:t>Cost items that contributed to various interventions</a:t>
            </a:r>
          </a:p>
          <a:p>
            <a:pPr marL="628650" lvl="1" indent="-285750">
              <a:spcBef>
                <a:spcPts val="0"/>
              </a:spcBef>
              <a:spcAft>
                <a:spcPts val="0"/>
              </a:spcAft>
              <a:buFont typeface="Courier New" panose="02070309020205020404" pitchFamily="49" charset="0"/>
              <a:buChar char="o"/>
            </a:pPr>
            <a:r>
              <a:rPr lang="en-US" sz="1600" dirty="0">
                <a:latin typeface="+mn-lt"/>
              </a:rPr>
              <a:t>Number of clients for that intervention / total number of clients in the project</a:t>
            </a:r>
          </a:p>
          <a:p>
            <a:pPr marL="628650" lvl="1" indent="-285750">
              <a:spcBef>
                <a:spcPts val="0"/>
              </a:spcBef>
              <a:spcAft>
                <a:spcPts val="0"/>
              </a:spcAft>
              <a:buFont typeface="Courier New" panose="02070309020205020404" pitchFamily="49" charset="0"/>
              <a:buChar char="o"/>
            </a:pPr>
            <a:r>
              <a:rPr lang="en-US" sz="1600" dirty="0">
                <a:latin typeface="+mn-lt"/>
              </a:rPr>
              <a:t>Number of staff for that intervention / total number of staff in the project</a:t>
            </a:r>
          </a:p>
          <a:p>
            <a:pPr marL="628650" lvl="1" indent="-285750">
              <a:spcBef>
                <a:spcPts val="0"/>
              </a:spcBef>
              <a:spcAft>
                <a:spcPts val="0"/>
              </a:spcAft>
              <a:buFont typeface="Courier New" panose="02070309020205020404" pitchFamily="49" charset="0"/>
              <a:buChar char="o"/>
            </a:pPr>
            <a:r>
              <a:rPr lang="en-US" sz="1600" dirty="0">
                <a:latin typeface="+mn-lt"/>
              </a:rPr>
              <a:t>Amount (units or dollars) of materials procured for that intervention / total amount of materials procured in the project</a:t>
            </a:r>
          </a:p>
          <a:p>
            <a:pPr marL="628650" lvl="1" indent="-285750">
              <a:spcBef>
                <a:spcPts val="0"/>
              </a:spcBef>
              <a:spcAft>
                <a:spcPts val="0"/>
              </a:spcAft>
              <a:buFont typeface="Courier New" panose="02070309020205020404" pitchFamily="49" charset="0"/>
              <a:buChar char="o"/>
            </a:pPr>
            <a:r>
              <a:rPr lang="en-US" sz="1600" dirty="0">
                <a:latin typeface="+mn-lt"/>
              </a:rPr>
              <a:t>Amount of time spent on that intervention by the staff member / total amount of time spent on the project by the staff member</a:t>
            </a:r>
          </a:p>
        </p:txBody>
      </p:sp>
      <p:pic>
        <p:nvPicPr>
          <p:cNvPr id="7" name="Google Shape;376;p42">
            <a:extLst>
              <a:ext uri="{FF2B5EF4-FFF2-40B4-BE49-F238E27FC236}">
                <a16:creationId xmlns:a16="http://schemas.microsoft.com/office/drawing/2014/main" id="{2CD6F653-AEE7-4047-205D-9F276F2479A0}"/>
              </a:ext>
            </a:extLst>
          </p:cNvPr>
          <p:cNvPicPr preferRelativeResize="0"/>
          <p:nvPr/>
        </p:nvPicPr>
        <p:blipFill rotWithShape="1">
          <a:blip r:embed="rId4">
            <a:alphaModFix/>
          </a:blip>
          <a:srcRect l="15283" t="53340" r="9204"/>
          <a:stretch/>
        </p:blipFill>
        <p:spPr>
          <a:xfrm>
            <a:off x="648746" y="445440"/>
            <a:ext cx="6904601" cy="2014800"/>
          </a:xfrm>
          <a:prstGeom prst="rect">
            <a:avLst/>
          </a:prstGeom>
          <a:noFill/>
          <a:ln>
            <a:noFill/>
          </a:ln>
        </p:spPr>
      </p:pic>
      <p:sp>
        <p:nvSpPr>
          <p:cNvPr id="2" name="Rectangle: Rounded Corners 1">
            <a:extLst>
              <a:ext uri="{FF2B5EF4-FFF2-40B4-BE49-F238E27FC236}">
                <a16:creationId xmlns:a16="http://schemas.microsoft.com/office/drawing/2014/main" id="{A782B296-4EFC-8F3F-A1EA-4B3330751D86}"/>
              </a:ext>
            </a:extLst>
          </p:cNvPr>
          <p:cNvSpPr/>
          <p:nvPr/>
        </p:nvSpPr>
        <p:spPr>
          <a:xfrm>
            <a:off x="7417926" y="2683261"/>
            <a:ext cx="1653435" cy="50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hlinkClick r:id="rId5">
                  <a:extLst>
                    <a:ext uri="{A12FA001-AC4F-418D-AE19-62706E023703}">
                      <ahyp:hlinkClr xmlns:ahyp="http://schemas.microsoft.com/office/drawing/2018/hyperlinkcolor" val="tx"/>
                    </a:ext>
                  </a:extLst>
                </a:hlinkClick>
              </a:rPr>
              <a:t>YouTube Video</a:t>
            </a:r>
            <a:endParaRPr lang="en-US" b="1" dirty="0">
              <a:solidFill>
                <a:schemeClr val="accent4"/>
              </a:solidFill>
            </a:endParaRPr>
          </a:p>
        </p:txBody>
      </p:sp>
    </p:spTree>
    <p:extLst>
      <p:ext uri="{BB962C8B-B14F-4D97-AF65-F5344CB8AC3E}">
        <p14:creationId xmlns:p14="http://schemas.microsoft.com/office/powerpoint/2010/main" val="2658298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981D-457D-1CF8-4F5E-6733A70DCD34}"/>
              </a:ext>
            </a:extLst>
          </p:cNvPr>
          <p:cNvSpPr>
            <a:spLocks noGrp="1"/>
          </p:cNvSpPr>
          <p:nvPr>
            <p:ph type="title"/>
          </p:nvPr>
        </p:nvSpPr>
        <p:spPr>
          <a:xfrm>
            <a:off x="530353" y="417600"/>
            <a:ext cx="6434118" cy="2413282"/>
          </a:xfrm>
        </p:spPr>
        <p:txBody>
          <a:bodyPr/>
          <a:lstStyle/>
          <a:p>
            <a:r>
              <a:rPr lang="en-US" dirty="0"/>
              <a:t>As stewards of limited funds, we have a responsibility to make the most positive change in the lives of the most people in need. </a:t>
            </a:r>
          </a:p>
        </p:txBody>
      </p:sp>
      <p:sp>
        <p:nvSpPr>
          <p:cNvPr id="3" name="Content Placeholder 2">
            <a:extLst>
              <a:ext uri="{FF2B5EF4-FFF2-40B4-BE49-F238E27FC236}">
                <a16:creationId xmlns:a16="http://schemas.microsoft.com/office/drawing/2014/main" id="{CBB5496A-5AA1-B422-487A-A2373CB8290E}"/>
              </a:ext>
            </a:extLst>
          </p:cNvPr>
          <p:cNvSpPr>
            <a:spLocks noGrp="1"/>
          </p:cNvSpPr>
          <p:nvPr>
            <p:ph sz="half" idx="1"/>
          </p:nvPr>
        </p:nvSpPr>
        <p:spPr>
          <a:xfrm>
            <a:off x="530351" y="2956142"/>
            <a:ext cx="4605319" cy="1652829"/>
          </a:xfrm>
        </p:spPr>
        <p:txBody>
          <a:bodyPr/>
          <a:lstStyle/>
          <a:p>
            <a:pPr marL="0" indent="0">
              <a:buNone/>
            </a:pPr>
            <a:r>
              <a:rPr lang="en-US" dirty="0"/>
              <a:t>We can make better decisions on </a:t>
            </a:r>
            <a:r>
              <a:rPr lang="en-US" i="1" dirty="0"/>
              <a:t>which</a:t>
            </a:r>
            <a:r>
              <a:rPr lang="en-US" dirty="0"/>
              <a:t> activity to implement and </a:t>
            </a:r>
            <a:r>
              <a:rPr lang="en-US" i="1" dirty="0"/>
              <a:t>how</a:t>
            </a:r>
            <a:r>
              <a:rPr lang="en-US" dirty="0"/>
              <a:t> to implement it, based on equity, client needs, effectiveness, efficiency, quality.</a:t>
            </a:r>
          </a:p>
        </p:txBody>
      </p:sp>
      <p:pic>
        <p:nvPicPr>
          <p:cNvPr id="7" name="Picture 6">
            <a:extLst>
              <a:ext uri="{FF2B5EF4-FFF2-40B4-BE49-F238E27FC236}">
                <a16:creationId xmlns:a16="http://schemas.microsoft.com/office/drawing/2014/main" id="{D0DDDA0E-BE01-35FD-25E4-ABA457EC0C24}"/>
              </a:ext>
            </a:extLst>
          </p:cNvPr>
          <p:cNvPicPr>
            <a:picLocks noChangeAspect="1"/>
          </p:cNvPicPr>
          <p:nvPr/>
        </p:nvPicPr>
        <p:blipFill>
          <a:blip r:embed="rId2"/>
          <a:stretch>
            <a:fillRect/>
          </a:stretch>
        </p:blipFill>
        <p:spPr>
          <a:xfrm>
            <a:off x="4572000" y="0"/>
            <a:ext cx="3672644" cy="438827"/>
          </a:xfrm>
          <a:prstGeom prst="rect">
            <a:avLst/>
          </a:prstGeom>
        </p:spPr>
      </p:pic>
      <p:pic>
        <p:nvPicPr>
          <p:cNvPr id="5" name="Google Shape;384;p43">
            <a:extLst>
              <a:ext uri="{FF2B5EF4-FFF2-40B4-BE49-F238E27FC236}">
                <a16:creationId xmlns:a16="http://schemas.microsoft.com/office/drawing/2014/main" id="{6C881E21-226A-BA0D-8E0D-57C7B1A2E6FD}"/>
              </a:ext>
            </a:extLst>
          </p:cNvPr>
          <p:cNvPicPr preferRelativeResize="0">
            <a:picLocks noGrp="1"/>
          </p:cNvPicPr>
          <p:nvPr>
            <p:ph sz="half" idx="10"/>
          </p:nvPr>
        </p:nvPicPr>
        <p:blipFill rotWithShape="1">
          <a:blip r:embed="rId3">
            <a:alphaModFix/>
          </a:blip>
          <a:srcRect l="18598" r="50887"/>
          <a:stretch/>
        </p:blipFill>
        <p:spPr>
          <a:xfrm>
            <a:off x="7070373" y="612300"/>
            <a:ext cx="2073628" cy="4531200"/>
          </a:xfrm>
          <a:prstGeom prst="rect">
            <a:avLst/>
          </a:prstGeom>
          <a:noFill/>
          <a:ln>
            <a:noFill/>
          </a:ln>
        </p:spPr>
      </p:pic>
    </p:spTree>
    <p:extLst>
      <p:ext uri="{BB962C8B-B14F-4D97-AF65-F5344CB8AC3E}">
        <p14:creationId xmlns:p14="http://schemas.microsoft.com/office/powerpoint/2010/main" val="291389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32D3-A347-F751-6A4C-4539CEB9A44F}"/>
              </a:ext>
            </a:extLst>
          </p:cNvPr>
          <p:cNvSpPr>
            <a:spLocks noGrp="1"/>
          </p:cNvSpPr>
          <p:nvPr>
            <p:ph type="ctrTitle"/>
          </p:nvPr>
        </p:nvSpPr>
        <p:spPr/>
        <p:txBody>
          <a:bodyPr/>
          <a:lstStyle/>
          <a:p>
            <a:r>
              <a:rPr lang="en-US" dirty="0"/>
              <a:t>Dioptra Tool</a:t>
            </a:r>
          </a:p>
        </p:txBody>
      </p:sp>
      <p:pic>
        <p:nvPicPr>
          <p:cNvPr id="3" name="Picture 2">
            <a:extLst>
              <a:ext uri="{FF2B5EF4-FFF2-40B4-BE49-F238E27FC236}">
                <a16:creationId xmlns:a16="http://schemas.microsoft.com/office/drawing/2014/main" id="{9E36312D-70F0-1EB4-2D77-D48057B25939}"/>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238409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C7A5-D1CB-B549-8FCF-10B5444DA51F}"/>
              </a:ext>
            </a:extLst>
          </p:cNvPr>
          <p:cNvSpPr>
            <a:spLocks noGrp="1"/>
          </p:cNvSpPr>
          <p:nvPr>
            <p:ph type="title"/>
          </p:nvPr>
        </p:nvSpPr>
        <p:spPr/>
        <p:txBody>
          <a:bodyPr/>
          <a:lstStyle/>
          <a:p>
            <a:r>
              <a:rPr lang="en-US" dirty="0"/>
              <a:t>How an Activity is funded</a:t>
            </a:r>
          </a:p>
        </p:txBody>
      </p:sp>
      <p:pic>
        <p:nvPicPr>
          <p:cNvPr id="4" name="Picture 3">
            <a:extLst>
              <a:ext uri="{FF2B5EF4-FFF2-40B4-BE49-F238E27FC236}">
                <a16:creationId xmlns:a16="http://schemas.microsoft.com/office/drawing/2014/main" id="{616B1C4C-C6F7-3A02-B8A3-F6F352E25D93}"/>
              </a:ext>
            </a:extLst>
          </p:cNvPr>
          <p:cNvPicPr>
            <a:picLocks noChangeAspect="1"/>
          </p:cNvPicPr>
          <p:nvPr/>
        </p:nvPicPr>
        <p:blipFill>
          <a:blip r:embed="rId2"/>
          <a:stretch>
            <a:fillRect/>
          </a:stretch>
        </p:blipFill>
        <p:spPr>
          <a:xfrm>
            <a:off x="4572000" y="0"/>
            <a:ext cx="3672644" cy="438827"/>
          </a:xfrm>
          <a:prstGeom prst="rect">
            <a:avLst/>
          </a:prstGeom>
        </p:spPr>
      </p:pic>
      <p:sp>
        <p:nvSpPr>
          <p:cNvPr id="5" name="Google Shape;126;p17">
            <a:extLst>
              <a:ext uri="{FF2B5EF4-FFF2-40B4-BE49-F238E27FC236}">
                <a16:creationId xmlns:a16="http://schemas.microsoft.com/office/drawing/2014/main" id="{EAABC9EA-E7CA-B6F8-4894-679A410EBCCF}"/>
              </a:ext>
            </a:extLst>
          </p:cNvPr>
          <p:cNvSpPr/>
          <p:nvPr/>
        </p:nvSpPr>
        <p:spPr>
          <a:xfrm>
            <a:off x="332850" y="1312675"/>
            <a:ext cx="7259100" cy="3666000"/>
          </a:xfrm>
          <a:prstGeom prst="rect">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a:latin typeface="+mn-lt"/>
              </a:rPr>
              <a:t>Grant: ABC123</a:t>
            </a:r>
            <a:endParaRPr sz="1400" b="1">
              <a:latin typeface="+mn-lt"/>
            </a:endParaRPr>
          </a:p>
        </p:txBody>
      </p:sp>
      <p:sp>
        <p:nvSpPr>
          <p:cNvPr id="6" name="Google Shape;127;p17">
            <a:extLst>
              <a:ext uri="{FF2B5EF4-FFF2-40B4-BE49-F238E27FC236}">
                <a16:creationId xmlns:a16="http://schemas.microsoft.com/office/drawing/2014/main" id="{F40569C5-351B-AF08-CC1D-D29DC0CA2A07}"/>
              </a:ext>
            </a:extLst>
          </p:cNvPr>
          <p:cNvSpPr/>
          <p:nvPr/>
        </p:nvSpPr>
        <p:spPr>
          <a:xfrm>
            <a:off x="484950" y="1778149"/>
            <a:ext cx="6954900" cy="19677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mn-lt"/>
              </a:rPr>
              <a:t>Direct Project Costs </a:t>
            </a:r>
            <a:r>
              <a:rPr lang="en" sz="1400">
                <a:latin typeface="+mn-lt"/>
              </a:rPr>
              <a:t>(“Program”)</a:t>
            </a:r>
            <a:endParaRPr sz="1400">
              <a:latin typeface="+mn-lt"/>
            </a:endParaRPr>
          </a:p>
        </p:txBody>
      </p:sp>
      <p:sp>
        <p:nvSpPr>
          <p:cNvPr id="7" name="Google Shape;128;p17">
            <a:extLst>
              <a:ext uri="{FF2B5EF4-FFF2-40B4-BE49-F238E27FC236}">
                <a16:creationId xmlns:a16="http://schemas.microsoft.com/office/drawing/2014/main" id="{5411B0D1-6EC7-2354-3564-FAE4353601DD}"/>
              </a:ext>
            </a:extLst>
          </p:cNvPr>
          <p:cNvSpPr/>
          <p:nvPr/>
        </p:nvSpPr>
        <p:spPr>
          <a:xfrm>
            <a:off x="484950" y="3832450"/>
            <a:ext cx="6954900" cy="6171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a:latin typeface="+mn-lt"/>
              </a:rPr>
              <a:t>Direct Shared Costs </a:t>
            </a:r>
            <a:r>
              <a:rPr lang="en" sz="1400">
                <a:latin typeface="+mn-lt"/>
              </a:rPr>
              <a:t>(“Support”)</a:t>
            </a:r>
            <a:endParaRPr sz="1400">
              <a:latin typeface="+mn-lt"/>
            </a:endParaRPr>
          </a:p>
        </p:txBody>
      </p:sp>
      <p:sp>
        <p:nvSpPr>
          <p:cNvPr id="8" name="Google Shape;129;p17">
            <a:extLst>
              <a:ext uri="{FF2B5EF4-FFF2-40B4-BE49-F238E27FC236}">
                <a16:creationId xmlns:a16="http://schemas.microsoft.com/office/drawing/2014/main" id="{69392FAF-CA37-42C1-6EC6-E50E41F62617}"/>
              </a:ext>
            </a:extLst>
          </p:cNvPr>
          <p:cNvSpPr/>
          <p:nvPr/>
        </p:nvSpPr>
        <p:spPr>
          <a:xfrm>
            <a:off x="659500" y="2169175"/>
            <a:ext cx="3205200" cy="1453500"/>
          </a:xfrm>
          <a:prstGeom prst="rect">
            <a:avLst/>
          </a:prstGeom>
          <a:noFill/>
          <a:ln w="19050" cap="flat" cmpd="sng">
            <a:solidFill>
              <a:srgbClr val="595959"/>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400">
                <a:latin typeface="+mn-lt"/>
              </a:rPr>
              <a:t>Sector: Health</a:t>
            </a:r>
            <a:endParaRPr sz="1400">
              <a:latin typeface="+mn-lt"/>
            </a:endParaRPr>
          </a:p>
        </p:txBody>
      </p:sp>
      <p:sp>
        <p:nvSpPr>
          <p:cNvPr id="9" name="Google Shape;130;p17">
            <a:extLst>
              <a:ext uri="{FF2B5EF4-FFF2-40B4-BE49-F238E27FC236}">
                <a16:creationId xmlns:a16="http://schemas.microsoft.com/office/drawing/2014/main" id="{CB2D6DAB-F186-93F0-0A81-EB5C0104D092}"/>
              </a:ext>
            </a:extLst>
          </p:cNvPr>
          <p:cNvSpPr/>
          <p:nvPr/>
        </p:nvSpPr>
        <p:spPr>
          <a:xfrm>
            <a:off x="4060125" y="2169175"/>
            <a:ext cx="3205200" cy="1453500"/>
          </a:xfrm>
          <a:prstGeom prst="rect">
            <a:avLst/>
          </a:prstGeom>
          <a:noFill/>
          <a:ln w="19050" cap="flat" cmpd="sng">
            <a:solidFill>
              <a:srgbClr val="595959"/>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400">
                <a:latin typeface="+mn-lt"/>
              </a:rPr>
              <a:t>Sector: Economic Recovery</a:t>
            </a:r>
            <a:endParaRPr sz="1400">
              <a:latin typeface="+mn-lt"/>
            </a:endParaRPr>
          </a:p>
        </p:txBody>
      </p:sp>
      <p:sp>
        <p:nvSpPr>
          <p:cNvPr id="10" name="Google Shape;131;p17">
            <a:extLst>
              <a:ext uri="{FF2B5EF4-FFF2-40B4-BE49-F238E27FC236}">
                <a16:creationId xmlns:a16="http://schemas.microsoft.com/office/drawing/2014/main" id="{C07570A0-9663-3FE5-4F48-032A86DC8F2D}"/>
              </a:ext>
            </a:extLst>
          </p:cNvPr>
          <p:cNvSpPr/>
          <p:nvPr/>
        </p:nvSpPr>
        <p:spPr>
          <a:xfrm>
            <a:off x="4179813" y="2630063"/>
            <a:ext cx="2965800" cy="393600"/>
          </a:xfrm>
          <a:prstGeom prst="rect">
            <a:avLst/>
          </a:prstGeom>
          <a:solidFill>
            <a:srgbClr val="4A86E8"/>
          </a:solidFill>
          <a:ln w="28575" cap="flat" cmpd="sng">
            <a:solidFill>
              <a:schemeClr val="tx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u="sng">
                <a:solidFill>
                  <a:schemeClr val="bg1"/>
                </a:solidFill>
                <a:latin typeface="+mn-lt"/>
              </a:rPr>
              <a:t>Activity: Vocational Training</a:t>
            </a:r>
            <a:endParaRPr sz="1400" b="1" u="sng">
              <a:solidFill>
                <a:schemeClr val="bg1"/>
              </a:solidFill>
              <a:latin typeface="+mn-lt"/>
            </a:endParaRPr>
          </a:p>
        </p:txBody>
      </p:sp>
      <p:sp>
        <p:nvSpPr>
          <p:cNvPr id="11" name="Google Shape;132;p17">
            <a:extLst>
              <a:ext uri="{FF2B5EF4-FFF2-40B4-BE49-F238E27FC236}">
                <a16:creationId xmlns:a16="http://schemas.microsoft.com/office/drawing/2014/main" id="{C9C13CB3-E2E8-BABE-899D-145BFCA6B587}"/>
              </a:ext>
            </a:extLst>
          </p:cNvPr>
          <p:cNvSpPr/>
          <p:nvPr/>
        </p:nvSpPr>
        <p:spPr>
          <a:xfrm>
            <a:off x="4179816" y="3112288"/>
            <a:ext cx="2965800" cy="3936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chemeClr val="bg1"/>
                </a:solidFill>
                <a:latin typeface="+mn-lt"/>
              </a:rPr>
              <a:t>Activity: Business Skills Training</a:t>
            </a:r>
            <a:endParaRPr sz="1400">
              <a:solidFill>
                <a:schemeClr val="bg1"/>
              </a:solidFill>
              <a:latin typeface="+mn-lt"/>
            </a:endParaRPr>
          </a:p>
        </p:txBody>
      </p:sp>
      <p:sp>
        <p:nvSpPr>
          <p:cNvPr id="12" name="Google Shape;133;p17">
            <a:extLst>
              <a:ext uri="{FF2B5EF4-FFF2-40B4-BE49-F238E27FC236}">
                <a16:creationId xmlns:a16="http://schemas.microsoft.com/office/drawing/2014/main" id="{CC8E7695-2C80-1083-3F6A-226285F1BFF3}"/>
              </a:ext>
            </a:extLst>
          </p:cNvPr>
          <p:cNvSpPr/>
          <p:nvPr/>
        </p:nvSpPr>
        <p:spPr>
          <a:xfrm>
            <a:off x="779199" y="2630063"/>
            <a:ext cx="2965800" cy="3936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solidFill>
                  <a:schemeClr val="bg1"/>
                </a:solidFill>
                <a:latin typeface="+mn-lt"/>
              </a:rPr>
              <a:t>Activity: Malnutrition Treatment</a:t>
            </a:r>
            <a:endParaRPr sz="1400" dirty="0">
              <a:solidFill>
                <a:schemeClr val="bg1"/>
              </a:solidFill>
              <a:latin typeface="+mn-lt"/>
            </a:endParaRPr>
          </a:p>
        </p:txBody>
      </p:sp>
      <p:sp>
        <p:nvSpPr>
          <p:cNvPr id="13" name="Google Shape;134;p17">
            <a:extLst>
              <a:ext uri="{FF2B5EF4-FFF2-40B4-BE49-F238E27FC236}">
                <a16:creationId xmlns:a16="http://schemas.microsoft.com/office/drawing/2014/main" id="{ED098BBE-5008-9AB8-CBBD-13655A41B33A}"/>
              </a:ext>
            </a:extLst>
          </p:cNvPr>
          <p:cNvSpPr/>
          <p:nvPr/>
        </p:nvSpPr>
        <p:spPr>
          <a:xfrm>
            <a:off x="779199" y="3112288"/>
            <a:ext cx="2965800" cy="3936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chemeClr val="bg1"/>
                </a:solidFill>
                <a:latin typeface="+mn-lt"/>
              </a:rPr>
              <a:t>Activity: Primary Health Care</a:t>
            </a:r>
            <a:endParaRPr sz="1400">
              <a:solidFill>
                <a:schemeClr val="bg1"/>
              </a:solidFill>
              <a:latin typeface="+mn-lt"/>
            </a:endParaRPr>
          </a:p>
        </p:txBody>
      </p:sp>
      <p:sp>
        <p:nvSpPr>
          <p:cNvPr id="14" name="Google Shape;135;p17">
            <a:extLst>
              <a:ext uri="{FF2B5EF4-FFF2-40B4-BE49-F238E27FC236}">
                <a16:creationId xmlns:a16="http://schemas.microsoft.com/office/drawing/2014/main" id="{423BD826-8D84-1C66-005A-685BAF49E2CB}"/>
              </a:ext>
            </a:extLst>
          </p:cNvPr>
          <p:cNvSpPr/>
          <p:nvPr/>
        </p:nvSpPr>
        <p:spPr>
          <a:xfrm>
            <a:off x="484950" y="4546425"/>
            <a:ext cx="6954900" cy="2871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a:latin typeface="+mn-lt"/>
              </a:rPr>
              <a:t>Indirect Costs (ICR)</a:t>
            </a:r>
            <a:endParaRPr sz="1400">
              <a:latin typeface="+mn-lt"/>
            </a:endParaRPr>
          </a:p>
        </p:txBody>
      </p:sp>
      <p:sp>
        <p:nvSpPr>
          <p:cNvPr id="15" name="Google Shape;136;p17">
            <a:extLst>
              <a:ext uri="{FF2B5EF4-FFF2-40B4-BE49-F238E27FC236}">
                <a16:creationId xmlns:a16="http://schemas.microsoft.com/office/drawing/2014/main" id="{8EA4B875-132F-3C96-6E9A-580869DAD9BC}"/>
              </a:ext>
            </a:extLst>
          </p:cNvPr>
          <p:cNvSpPr/>
          <p:nvPr/>
        </p:nvSpPr>
        <p:spPr>
          <a:xfrm>
            <a:off x="5349674" y="3888275"/>
            <a:ext cx="1745700" cy="231900"/>
          </a:xfrm>
          <a:prstGeom prst="rect">
            <a:avLst/>
          </a:prstGeom>
          <a:solidFill>
            <a:srgbClr val="4A86E8"/>
          </a:solidFill>
          <a:ln w="28575" cap="flat" cmpd="sng">
            <a:solidFill>
              <a:schemeClr val="tx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400" b="1">
              <a:latin typeface="+mn-lt"/>
            </a:endParaRPr>
          </a:p>
        </p:txBody>
      </p:sp>
      <p:sp>
        <p:nvSpPr>
          <p:cNvPr id="16" name="Google Shape;137;p17">
            <a:extLst>
              <a:ext uri="{FF2B5EF4-FFF2-40B4-BE49-F238E27FC236}">
                <a16:creationId xmlns:a16="http://schemas.microsoft.com/office/drawing/2014/main" id="{00017C3E-4D3D-0A27-6DCC-A76B06C0F691}"/>
              </a:ext>
            </a:extLst>
          </p:cNvPr>
          <p:cNvSpPr/>
          <p:nvPr/>
        </p:nvSpPr>
        <p:spPr>
          <a:xfrm>
            <a:off x="5349676" y="4172104"/>
            <a:ext cx="1745700" cy="2319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400">
              <a:latin typeface="+mn-lt"/>
            </a:endParaRPr>
          </a:p>
        </p:txBody>
      </p:sp>
      <p:sp>
        <p:nvSpPr>
          <p:cNvPr id="17" name="Google Shape;138;p17">
            <a:extLst>
              <a:ext uri="{FF2B5EF4-FFF2-40B4-BE49-F238E27FC236}">
                <a16:creationId xmlns:a16="http://schemas.microsoft.com/office/drawing/2014/main" id="{2127FFC7-057C-3E47-BEF6-AA9E6D2492E7}"/>
              </a:ext>
            </a:extLst>
          </p:cNvPr>
          <p:cNvSpPr/>
          <p:nvPr/>
        </p:nvSpPr>
        <p:spPr>
          <a:xfrm>
            <a:off x="3348162" y="3888275"/>
            <a:ext cx="1745700" cy="2319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400">
              <a:latin typeface="+mn-lt"/>
            </a:endParaRPr>
          </a:p>
        </p:txBody>
      </p:sp>
      <p:sp>
        <p:nvSpPr>
          <p:cNvPr id="18" name="Google Shape;139;p17">
            <a:extLst>
              <a:ext uri="{FF2B5EF4-FFF2-40B4-BE49-F238E27FC236}">
                <a16:creationId xmlns:a16="http://schemas.microsoft.com/office/drawing/2014/main" id="{75595507-765A-FDDB-7FCF-78410347BFA3}"/>
              </a:ext>
            </a:extLst>
          </p:cNvPr>
          <p:cNvSpPr/>
          <p:nvPr/>
        </p:nvSpPr>
        <p:spPr>
          <a:xfrm>
            <a:off x="3348162" y="4172104"/>
            <a:ext cx="1745700" cy="2319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400">
              <a:latin typeface="+mn-lt"/>
            </a:endParaRPr>
          </a:p>
        </p:txBody>
      </p:sp>
      <p:sp>
        <p:nvSpPr>
          <p:cNvPr id="19" name="Google Shape;140;p17">
            <a:extLst>
              <a:ext uri="{FF2B5EF4-FFF2-40B4-BE49-F238E27FC236}">
                <a16:creationId xmlns:a16="http://schemas.microsoft.com/office/drawing/2014/main" id="{F2C8A08D-ADC6-BC83-3506-512B67CD8CB1}"/>
              </a:ext>
            </a:extLst>
          </p:cNvPr>
          <p:cNvSpPr txBox="1"/>
          <p:nvPr/>
        </p:nvSpPr>
        <p:spPr>
          <a:xfrm>
            <a:off x="7591950" y="1312675"/>
            <a:ext cx="1552200" cy="3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mn-lt"/>
              </a:rPr>
              <a:t>Value for Money: The amount spent in each activity should be proportional to its nature &amp; results.</a:t>
            </a:r>
            <a:endParaRPr sz="1400">
              <a:latin typeface="+mn-lt"/>
            </a:endParaRPr>
          </a:p>
          <a:p>
            <a:pPr marL="0" lvl="0" indent="0" algn="l" rtl="0">
              <a:spcBef>
                <a:spcPts val="1000"/>
              </a:spcBef>
              <a:spcAft>
                <a:spcPts val="0"/>
              </a:spcAft>
              <a:buNone/>
            </a:pPr>
            <a:r>
              <a:rPr lang="en" sz="1400">
                <a:latin typeface="+mn-lt"/>
              </a:rPr>
              <a:t>Malnutrition: 100 children</a:t>
            </a:r>
            <a:endParaRPr sz="1400">
              <a:latin typeface="+mn-lt"/>
            </a:endParaRPr>
          </a:p>
          <a:p>
            <a:pPr marL="0" lvl="0" indent="0" algn="l" rtl="0">
              <a:spcBef>
                <a:spcPts val="1000"/>
              </a:spcBef>
              <a:spcAft>
                <a:spcPts val="0"/>
              </a:spcAft>
              <a:buNone/>
            </a:pPr>
            <a:r>
              <a:rPr lang="en" sz="1400">
                <a:latin typeface="+mn-lt"/>
              </a:rPr>
              <a:t>Primary Health Care: 500 people</a:t>
            </a:r>
            <a:endParaRPr sz="1400">
              <a:latin typeface="+mn-lt"/>
            </a:endParaRPr>
          </a:p>
          <a:p>
            <a:pPr marL="0" lvl="0" indent="0" algn="l" rtl="0">
              <a:spcBef>
                <a:spcPts val="1000"/>
              </a:spcBef>
              <a:spcAft>
                <a:spcPts val="0"/>
              </a:spcAft>
              <a:buNone/>
            </a:pPr>
            <a:r>
              <a:rPr lang="en" sz="1400">
                <a:latin typeface="+mn-lt"/>
              </a:rPr>
              <a:t>Vocational: 50 people</a:t>
            </a:r>
            <a:endParaRPr sz="1400">
              <a:latin typeface="+mn-lt"/>
            </a:endParaRPr>
          </a:p>
          <a:p>
            <a:pPr marL="0" lvl="0" indent="0" algn="l" rtl="0">
              <a:spcBef>
                <a:spcPts val="1000"/>
              </a:spcBef>
              <a:spcAft>
                <a:spcPts val="1000"/>
              </a:spcAft>
              <a:buNone/>
            </a:pPr>
            <a:r>
              <a:rPr lang="en" sz="1400">
                <a:latin typeface="+mn-lt"/>
              </a:rPr>
              <a:t>Business Skills: 1,000 people</a:t>
            </a:r>
            <a:endParaRPr sz="1400">
              <a:latin typeface="+mn-lt"/>
            </a:endParaRPr>
          </a:p>
        </p:txBody>
      </p:sp>
    </p:spTree>
    <p:extLst>
      <p:ext uri="{BB962C8B-B14F-4D97-AF65-F5344CB8AC3E}">
        <p14:creationId xmlns:p14="http://schemas.microsoft.com/office/powerpoint/2010/main" val="77353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32;p37">
            <a:extLst>
              <a:ext uri="{FF2B5EF4-FFF2-40B4-BE49-F238E27FC236}">
                <a16:creationId xmlns:a16="http://schemas.microsoft.com/office/drawing/2014/main" id="{31AE9365-B7BE-8FD6-F3A8-517A228F4804}"/>
              </a:ext>
            </a:extLst>
          </p:cNvPr>
          <p:cNvPicPr preferRelativeResize="0"/>
          <p:nvPr/>
        </p:nvPicPr>
        <p:blipFill>
          <a:blip r:embed="rId2">
            <a:alphaModFix/>
          </a:blip>
          <a:stretch>
            <a:fillRect/>
          </a:stretch>
        </p:blipFill>
        <p:spPr>
          <a:xfrm>
            <a:off x="141800" y="73675"/>
            <a:ext cx="7575976" cy="1659975"/>
          </a:xfrm>
          <a:prstGeom prst="rect">
            <a:avLst/>
          </a:prstGeom>
          <a:noFill/>
          <a:ln>
            <a:noFill/>
          </a:ln>
        </p:spPr>
      </p:pic>
      <p:pic>
        <p:nvPicPr>
          <p:cNvPr id="3" name="Google Shape;333;p37">
            <a:extLst>
              <a:ext uri="{FF2B5EF4-FFF2-40B4-BE49-F238E27FC236}">
                <a16:creationId xmlns:a16="http://schemas.microsoft.com/office/drawing/2014/main" id="{B97450BC-7830-DA67-D725-8219FB96CB28}"/>
              </a:ext>
            </a:extLst>
          </p:cNvPr>
          <p:cNvPicPr preferRelativeResize="0"/>
          <p:nvPr/>
        </p:nvPicPr>
        <p:blipFill>
          <a:blip r:embed="rId3">
            <a:alphaModFix/>
          </a:blip>
          <a:stretch>
            <a:fillRect/>
          </a:stretch>
        </p:blipFill>
        <p:spPr>
          <a:xfrm>
            <a:off x="218000" y="1679500"/>
            <a:ext cx="7326949" cy="3464000"/>
          </a:xfrm>
          <a:prstGeom prst="rect">
            <a:avLst/>
          </a:prstGeom>
          <a:noFill/>
          <a:ln>
            <a:noFill/>
          </a:ln>
        </p:spPr>
      </p:pic>
      <p:sp>
        <p:nvSpPr>
          <p:cNvPr id="5" name="Google Shape;334;p37">
            <a:extLst>
              <a:ext uri="{FF2B5EF4-FFF2-40B4-BE49-F238E27FC236}">
                <a16:creationId xmlns:a16="http://schemas.microsoft.com/office/drawing/2014/main" id="{BC18C680-89D6-FE8C-1003-B30BD1E6B735}"/>
              </a:ext>
            </a:extLst>
          </p:cNvPr>
          <p:cNvSpPr/>
          <p:nvPr/>
        </p:nvSpPr>
        <p:spPr>
          <a:xfrm>
            <a:off x="6442375" y="228600"/>
            <a:ext cx="2366700" cy="7887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mn-lt"/>
              </a:rPr>
              <a:t>What is the average cost to produce this output?</a:t>
            </a:r>
            <a:endParaRPr sz="1600">
              <a:latin typeface="+mn-lt"/>
            </a:endParaRPr>
          </a:p>
        </p:txBody>
      </p:sp>
      <p:sp>
        <p:nvSpPr>
          <p:cNvPr id="6" name="Google Shape;335;p37">
            <a:extLst>
              <a:ext uri="{FF2B5EF4-FFF2-40B4-BE49-F238E27FC236}">
                <a16:creationId xmlns:a16="http://schemas.microsoft.com/office/drawing/2014/main" id="{A9A64431-8048-D60E-3942-9C5EB602160E}"/>
              </a:ext>
            </a:extLst>
          </p:cNvPr>
          <p:cNvSpPr/>
          <p:nvPr/>
        </p:nvSpPr>
        <p:spPr>
          <a:xfrm>
            <a:off x="6442375" y="2420600"/>
            <a:ext cx="2366700" cy="15681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mn-lt"/>
              </a:rPr>
              <a:t>Why are the costs for this activity different in different countries or projects? (e.g. context, design -- what can we learn from them?)</a:t>
            </a:r>
            <a:endParaRPr sz="1600">
              <a:latin typeface="+mn-lt"/>
            </a:endParaRPr>
          </a:p>
        </p:txBody>
      </p:sp>
      <p:sp>
        <p:nvSpPr>
          <p:cNvPr id="7" name="Google Shape;336;p37">
            <a:extLst>
              <a:ext uri="{FF2B5EF4-FFF2-40B4-BE49-F238E27FC236}">
                <a16:creationId xmlns:a16="http://schemas.microsoft.com/office/drawing/2014/main" id="{288FCCBF-3CE3-9700-8303-72CE24549D24}"/>
              </a:ext>
            </a:extLst>
          </p:cNvPr>
          <p:cNvSpPr/>
          <p:nvPr/>
        </p:nvSpPr>
        <p:spPr>
          <a:xfrm>
            <a:off x="6442375" y="1161100"/>
            <a:ext cx="2366700" cy="11157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mn-lt"/>
              </a:rPr>
              <a:t>How would a different modality or reach affect this activity’s cost-efficiency?</a:t>
            </a:r>
            <a:endParaRPr sz="1600">
              <a:latin typeface="+mn-lt"/>
            </a:endParaRPr>
          </a:p>
        </p:txBody>
      </p:sp>
      <p:sp>
        <p:nvSpPr>
          <p:cNvPr id="8" name="Google Shape;337;p37">
            <a:extLst>
              <a:ext uri="{FF2B5EF4-FFF2-40B4-BE49-F238E27FC236}">
                <a16:creationId xmlns:a16="http://schemas.microsoft.com/office/drawing/2014/main" id="{7E840D2A-A0A4-8027-3E09-5181C5697F48}"/>
              </a:ext>
            </a:extLst>
          </p:cNvPr>
          <p:cNvSpPr/>
          <p:nvPr/>
        </p:nvSpPr>
        <p:spPr>
          <a:xfrm>
            <a:off x="6442375" y="4132500"/>
            <a:ext cx="2366700" cy="9189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mn-lt"/>
              </a:rPr>
              <a:t>Are there other ways to achieve similar outcomes (at lower cost)?</a:t>
            </a:r>
            <a:endParaRPr sz="1600">
              <a:latin typeface="+mn-lt"/>
            </a:endParaRPr>
          </a:p>
        </p:txBody>
      </p:sp>
    </p:spTree>
    <p:extLst>
      <p:ext uri="{BB962C8B-B14F-4D97-AF65-F5344CB8AC3E}">
        <p14:creationId xmlns:p14="http://schemas.microsoft.com/office/powerpoint/2010/main" val="29194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43;p38">
            <a:extLst>
              <a:ext uri="{FF2B5EF4-FFF2-40B4-BE49-F238E27FC236}">
                <a16:creationId xmlns:a16="http://schemas.microsoft.com/office/drawing/2014/main" id="{912A7B49-7222-946E-9770-44D60B7A7C24}"/>
              </a:ext>
            </a:extLst>
          </p:cNvPr>
          <p:cNvPicPr preferRelativeResize="0"/>
          <p:nvPr/>
        </p:nvPicPr>
        <p:blipFill>
          <a:blip r:embed="rId2">
            <a:alphaModFix/>
          </a:blip>
          <a:stretch>
            <a:fillRect/>
          </a:stretch>
        </p:blipFill>
        <p:spPr>
          <a:xfrm>
            <a:off x="73625" y="228600"/>
            <a:ext cx="4779224" cy="3042800"/>
          </a:xfrm>
          <a:prstGeom prst="rect">
            <a:avLst/>
          </a:prstGeom>
          <a:noFill/>
          <a:ln>
            <a:noFill/>
          </a:ln>
        </p:spPr>
      </p:pic>
      <p:pic>
        <p:nvPicPr>
          <p:cNvPr id="3" name="Google Shape;344;p38">
            <a:extLst>
              <a:ext uri="{FF2B5EF4-FFF2-40B4-BE49-F238E27FC236}">
                <a16:creationId xmlns:a16="http://schemas.microsoft.com/office/drawing/2014/main" id="{425FD1C0-04CD-0ED6-FC39-394F36288A29}"/>
              </a:ext>
            </a:extLst>
          </p:cNvPr>
          <p:cNvPicPr preferRelativeResize="0"/>
          <p:nvPr/>
        </p:nvPicPr>
        <p:blipFill>
          <a:blip r:embed="rId3">
            <a:alphaModFix/>
          </a:blip>
          <a:stretch>
            <a:fillRect/>
          </a:stretch>
        </p:blipFill>
        <p:spPr>
          <a:xfrm>
            <a:off x="4852850" y="228600"/>
            <a:ext cx="4220275" cy="4295875"/>
          </a:xfrm>
          <a:prstGeom prst="rect">
            <a:avLst/>
          </a:prstGeom>
          <a:noFill/>
          <a:ln>
            <a:noFill/>
          </a:ln>
        </p:spPr>
      </p:pic>
      <p:sp>
        <p:nvSpPr>
          <p:cNvPr id="5" name="Google Shape;345;p38">
            <a:extLst>
              <a:ext uri="{FF2B5EF4-FFF2-40B4-BE49-F238E27FC236}">
                <a16:creationId xmlns:a16="http://schemas.microsoft.com/office/drawing/2014/main" id="{F4B1E8C0-D314-DC0E-0FC1-E16B1121E85B}"/>
              </a:ext>
            </a:extLst>
          </p:cNvPr>
          <p:cNvSpPr/>
          <p:nvPr/>
        </p:nvSpPr>
        <p:spPr>
          <a:xfrm>
            <a:off x="5905600" y="3037925"/>
            <a:ext cx="2366700" cy="9786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mn-lt"/>
              </a:rPr>
              <a:t>Is there potential for cost savings to channel back to clients?</a:t>
            </a:r>
            <a:endParaRPr sz="1600" b="1">
              <a:latin typeface="+mn-lt"/>
            </a:endParaRPr>
          </a:p>
        </p:txBody>
      </p:sp>
      <p:sp>
        <p:nvSpPr>
          <p:cNvPr id="6" name="Google Shape;346;p38">
            <a:extLst>
              <a:ext uri="{FF2B5EF4-FFF2-40B4-BE49-F238E27FC236}">
                <a16:creationId xmlns:a16="http://schemas.microsoft.com/office/drawing/2014/main" id="{C2AFB69F-EDE3-CD06-B0CB-A8D0F0942130}"/>
              </a:ext>
            </a:extLst>
          </p:cNvPr>
          <p:cNvSpPr/>
          <p:nvPr/>
        </p:nvSpPr>
        <p:spPr>
          <a:xfrm>
            <a:off x="243650" y="3347725"/>
            <a:ext cx="2366700" cy="14679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mn-lt"/>
              </a:rPr>
              <a:t>Do the proportion of these cost categories look reasonable? Are any important categories relatively neglected?</a:t>
            </a:r>
            <a:endParaRPr sz="1600">
              <a:latin typeface="+mn-lt"/>
            </a:endParaRPr>
          </a:p>
        </p:txBody>
      </p:sp>
      <p:sp>
        <p:nvSpPr>
          <p:cNvPr id="7" name="Google Shape;347;p38">
            <a:extLst>
              <a:ext uri="{FF2B5EF4-FFF2-40B4-BE49-F238E27FC236}">
                <a16:creationId xmlns:a16="http://schemas.microsoft.com/office/drawing/2014/main" id="{AD65A0D3-4A5C-F3D3-D7BC-338775E47A89}"/>
              </a:ext>
            </a:extLst>
          </p:cNvPr>
          <p:cNvSpPr/>
          <p:nvPr/>
        </p:nvSpPr>
        <p:spPr>
          <a:xfrm>
            <a:off x="2768699" y="3347725"/>
            <a:ext cx="2084149" cy="14679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mn-lt"/>
              </a:rPr>
              <a:t>Why are some categories larger than others? What do they contain? Do they bring more value to clients?</a:t>
            </a:r>
            <a:endParaRPr sz="1600" dirty="0">
              <a:latin typeface="+mn-lt"/>
            </a:endParaRPr>
          </a:p>
        </p:txBody>
      </p:sp>
    </p:spTree>
    <p:extLst>
      <p:ext uri="{BB962C8B-B14F-4D97-AF65-F5344CB8AC3E}">
        <p14:creationId xmlns:p14="http://schemas.microsoft.com/office/powerpoint/2010/main" val="413799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490250" y="1198450"/>
            <a:ext cx="6206400" cy="1818600"/>
          </a:xfrm>
          <a:prstGeom prst="rect">
            <a:avLst/>
          </a:prstGeom>
        </p:spPr>
        <p:txBody>
          <a:bodyPr spcFirstLastPara="1" vert="horz" wrap="square" lIns="91425" tIns="91425" rIns="91425" bIns="91425" numCol="1" anchor="t" anchorCtr="0" compatLnSpc="1">
            <a:prstTxWarp prst="textNoShape">
              <a:avLst/>
            </a:prstTxWarp>
            <a:noAutofit/>
          </a:bodyPr>
          <a:lstStyle/>
          <a:p>
            <a:r>
              <a:rPr lang="en"/>
              <a:t>An online tool for program staff to quickly &amp; consistently calculate cost per output.</a:t>
            </a:r>
            <a:endParaRPr/>
          </a:p>
        </p:txBody>
      </p:sp>
      <p:sp>
        <p:nvSpPr>
          <p:cNvPr id="197" name="Google Shape;19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algn="r">
              <a:buClr>
                <a:srgbClr val="000000"/>
              </a:buClr>
              <a:buSzPts val="1100"/>
            </a:pPr>
            <a:fld id="{00000000-1234-1234-1234-123412341234}" type="slidenum">
              <a:rPr lang="en"/>
              <a:pPr algn="r">
                <a:buClr>
                  <a:srgbClr val="000000"/>
                </a:buClr>
                <a:buSzPts val="1100"/>
              </a:pPr>
              <a:t>8</a:t>
            </a:fld>
            <a:endParaRPr/>
          </a:p>
        </p:txBody>
      </p:sp>
      <p:pic>
        <p:nvPicPr>
          <p:cNvPr id="198" name="Google Shape;198;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89825" y="1"/>
            <a:ext cx="2354176" cy="5143501"/>
          </a:xfrm>
          <a:prstGeom prst="rect">
            <a:avLst/>
          </a:prstGeom>
          <a:noFill/>
          <a:ln>
            <a:noFill/>
          </a:ln>
        </p:spPr>
      </p:pic>
      <p:sp>
        <p:nvSpPr>
          <p:cNvPr id="199" name="Google Shape;199;p26"/>
          <p:cNvSpPr txBox="1"/>
          <p:nvPr/>
        </p:nvSpPr>
        <p:spPr>
          <a:xfrm>
            <a:off x="6789834" y="4827295"/>
            <a:ext cx="962700" cy="316200"/>
          </a:xfrm>
          <a:prstGeom prst="rect">
            <a:avLst/>
          </a:prstGeom>
          <a:noFill/>
          <a:ln>
            <a:noFill/>
          </a:ln>
        </p:spPr>
        <p:txBody>
          <a:bodyPr spcFirstLastPara="1" wrap="square" lIns="91425" tIns="91425" rIns="91425" bIns="91425" anchor="ctr" anchorCtr="0">
            <a:noAutofit/>
          </a:bodyPr>
          <a:lstStyle/>
          <a:p>
            <a:r>
              <a:rPr lang="en" sz="1000" dirty="0">
                <a:solidFill>
                  <a:srgbClr val="FFFFFF"/>
                </a:solidFill>
              </a:rPr>
              <a:t>© The IRC</a:t>
            </a:r>
            <a:endParaRPr sz="1000" dirty="0">
              <a:solidFill>
                <a:srgbClr val="FFFFFF"/>
              </a:solidFill>
            </a:endParaRPr>
          </a:p>
        </p:txBody>
      </p:sp>
      <p:sp>
        <p:nvSpPr>
          <p:cNvPr id="200" name="Google Shape;200;p26"/>
          <p:cNvSpPr/>
          <p:nvPr/>
        </p:nvSpPr>
        <p:spPr>
          <a:xfrm>
            <a:off x="588788" y="3362543"/>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1</a:t>
            </a:r>
            <a:endParaRPr b="1">
              <a:solidFill>
                <a:srgbClr val="595959"/>
              </a:solidFill>
            </a:endParaRPr>
          </a:p>
        </p:txBody>
      </p:sp>
      <p:sp>
        <p:nvSpPr>
          <p:cNvPr id="201" name="Google Shape;201;p26"/>
          <p:cNvSpPr/>
          <p:nvPr/>
        </p:nvSpPr>
        <p:spPr>
          <a:xfrm>
            <a:off x="1433752" y="3362555"/>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2</a:t>
            </a:r>
            <a:endParaRPr b="1">
              <a:solidFill>
                <a:srgbClr val="595959"/>
              </a:solidFill>
            </a:endParaRPr>
          </a:p>
        </p:txBody>
      </p:sp>
      <p:sp>
        <p:nvSpPr>
          <p:cNvPr id="202" name="Google Shape;202;p26"/>
          <p:cNvSpPr/>
          <p:nvPr/>
        </p:nvSpPr>
        <p:spPr>
          <a:xfrm>
            <a:off x="2294627" y="3362538"/>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3</a:t>
            </a:r>
            <a:endParaRPr b="1">
              <a:solidFill>
                <a:srgbClr val="595959"/>
              </a:solidFill>
            </a:endParaRPr>
          </a:p>
        </p:txBody>
      </p:sp>
      <p:sp>
        <p:nvSpPr>
          <p:cNvPr id="203" name="Google Shape;203;p26"/>
          <p:cNvSpPr/>
          <p:nvPr/>
        </p:nvSpPr>
        <p:spPr>
          <a:xfrm>
            <a:off x="3163443" y="3362543"/>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4</a:t>
            </a:r>
            <a:endParaRPr b="1">
              <a:solidFill>
                <a:srgbClr val="595959"/>
              </a:solidFill>
            </a:endParaRPr>
          </a:p>
        </p:txBody>
      </p:sp>
      <p:cxnSp>
        <p:nvCxnSpPr>
          <p:cNvPr id="204" name="Google Shape;204;p26"/>
          <p:cNvCxnSpPr/>
          <p:nvPr/>
        </p:nvCxnSpPr>
        <p:spPr>
          <a:xfrm>
            <a:off x="1026425" y="3559050"/>
            <a:ext cx="362700" cy="0"/>
          </a:xfrm>
          <a:prstGeom prst="straightConnector1">
            <a:avLst/>
          </a:prstGeom>
          <a:noFill/>
          <a:ln w="28575" cap="flat" cmpd="sng">
            <a:solidFill>
              <a:srgbClr val="595959"/>
            </a:solidFill>
            <a:prstDash val="solid"/>
            <a:round/>
            <a:headEnd type="none" w="med" len="med"/>
            <a:tailEnd type="none" w="med" len="med"/>
          </a:ln>
        </p:spPr>
      </p:cxnSp>
      <p:sp>
        <p:nvSpPr>
          <p:cNvPr id="205" name="Google Shape;205;p26"/>
          <p:cNvSpPr/>
          <p:nvPr/>
        </p:nvSpPr>
        <p:spPr>
          <a:xfrm>
            <a:off x="4020343" y="3362550"/>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5</a:t>
            </a:r>
            <a:endParaRPr b="1">
              <a:solidFill>
                <a:srgbClr val="595959"/>
              </a:solidFill>
            </a:endParaRPr>
          </a:p>
        </p:txBody>
      </p:sp>
      <p:sp>
        <p:nvSpPr>
          <p:cNvPr id="206" name="Google Shape;206;p26"/>
          <p:cNvSpPr/>
          <p:nvPr/>
        </p:nvSpPr>
        <p:spPr>
          <a:xfrm>
            <a:off x="4871284" y="3362555"/>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6</a:t>
            </a:r>
            <a:endParaRPr b="1">
              <a:solidFill>
                <a:srgbClr val="595959"/>
              </a:solidFill>
            </a:endParaRPr>
          </a:p>
        </p:txBody>
      </p:sp>
      <p:sp>
        <p:nvSpPr>
          <p:cNvPr id="207" name="Google Shape;207;p26"/>
          <p:cNvSpPr/>
          <p:nvPr/>
        </p:nvSpPr>
        <p:spPr>
          <a:xfrm>
            <a:off x="5722206" y="3362558"/>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7</a:t>
            </a:r>
            <a:endParaRPr b="1">
              <a:solidFill>
                <a:srgbClr val="595959"/>
              </a:solidFill>
            </a:endParaRPr>
          </a:p>
        </p:txBody>
      </p:sp>
      <p:cxnSp>
        <p:nvCxnSpPr>
          <p:cNvPr id="208" name="Google Shape;208;p26"/>
          <p:cNvCxnSpPr/>
          <p:nvPr/>
        </p:nvCxnSpPr>
        <p:spPr>
          <a:xfrm>
            <a:off x="1879338"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09" name="Google Shape;209;p26"/>
          <p:cNvCxnSpPr/>
          <p:nvPr/>
        </p:nvCxnSpPr>
        <p:spPr>
          <a:xfrm>
            <a:off x="2744188"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0" name="Google Shape;210;p26"/>
          <p:cNvCxnSpPr/>
          <p:nvPr/>
        </p:nvCxnSpPr>
        <p:spPr>
          <a:xfrm>
            <a:off x="3607050"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1" name="Google Shape;211;p26"/>
          <p:cNvCxnSpPr/>
          <p:nvPr/>
        </p:nvCxnSpPr>
        <p:spPr>
          <a:xfrm>
            <a:off x="4460963"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2" name="Google Shape;212;p26"/>
          <p:cNvCxnSpPr/>
          <p:nvPr/>
        </p:nvCxnSpPr>
        <p:spPr>
          <a:xfrm>
            <a:off x="5311888" y="3559050"/>
            <a:ext cx="362700" cy="0"/>
          </a:xfrm>
          <a:prstGeom prst="straightConnector1">
            <a:avLst/>
          </a:prstGeom>
          <a:noFill/>
          <a:ln w="28575" cap="flat" cmpd="sng">
            <a:solidFill>
              <a:srgbClr val="595959"/>
            </a:solidFill>
            <a:prstDash val="solid"/>
            <a:round/>
            <a:headEnd type="none" w="med" len="med"/>
            <a:tailEnd type="none" w="med" len="med"/>
          </a:ln>
        </p:spPr>
      </p:cxnSp>
      <p:sp>
        <p:nvSpPr>
          <p:cNvPr id="213" name="Google Shape;213;p26"/>
          <p:cNvSpPr txBox="1"/>
          <p:nvPr/>
        </p:nvSpPr>
        <p:spPr>
          <a:xfrm>
            <a:off x="330050" y="3755550"/>
            <a:ext cx="9105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Define Analysis</a:t>
            </a:r>
            <a:endParaRPr sz="1100" b="1">
              <a:solidFill>
                <a:srgbClr val="666666"/>
              </a:solidFill>
            </a:endParaRPr>
          </a:p>
        </p:txBody>
      </p:sp>
      <p:sp>
        <p:nvSpPr>
          <p:cNvPr id="214" name="Google Shape;214;p26"/>
          <p:cNvSpPr txBox="1"/>
          <p:nvPr/>
        </p:nvSpPr>
        <p:spPr>
          <a:xfrm>
            <a:off x="1310900" y="3755550"/>
            <a:ext cx="6387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Load Data</a:t>
            </a:r>
            <a:endParaRPr sz="1100" b="1">
              <a:solidFill>
                <a:srgbClr val="666666"/>
              </a:solidFill>
            </a:endParaRPr>
          </a:p>
        </p:txBody>
      </p:sp>
      <p:sp>
        <p:nvSpPr>
          <p:cNvPr id="215" name="Google Shape;215;p26"/>
          <p:cNvSpPr txBox="1"/>
          <p:nvPr/>
        </p:nvSpPr>
        <p:spPr>
          <a:xfrm>
            <a:off x="1941425" y="3755550"/>
            <a:ext cx="10584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Assign Sectors and Categories</a:t>
            </a:r>
            <a:endParaRPr sz="1100" b="1">
              <a:solidFill>
                <a:srgbClr val="666666"/>
              </a:solidFill>
            </a:endParaRPr>
          </a:p>
        </p:txBody>
      </p:sp>
      <p:sp>
        <p:nvSpPr>
          <p:cNvPr id="216" name="Google Shape;216;p26"/>
          <p:cNvSpPr txBox="1"/>
          <p:nvPr/>
        </p:nvSpPr>
        <p:spPr>
          <a:xfrm>
            <a:off x="2872625" y="3755550"/>
            <a:ext cx="9627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Confirm Categories</a:t>
            </a:r>
            <a:endParaRPr sz="1100" b="1">
              <a:solidFill>
                <a:srgbClr val="666666"/>
              </a:solidFill>
            </a:endParaRPr>
          </a:p>
        </p:txBody>
      </p:sp>
      <p:sp>
        <p:nvSpPr>
          <p:cNvPr id="217" name="Google Shape;217;p26"/>
          <p:cNvSpPr txBox="1"/>
          <p:nvPr/>
        </p:nvSpPr>
        <p:spPr>
          <a:xfrm>
            <a:off x="3720088" y="3755550"/>
            <a:ext cx="10584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Set Contribution</a:t>
            </a:r>
            <a:endParaRPr sz="1100" b="1">
              <a:solidFill>
                <a:srgbClr val="666666"/>
              </a:solidFill>
            </a:endParaRPr>
          </a:p>
        </p:txBody>
      </p:sp>
      <p:sp>
        <p:nvSpPr>
          <p:cNvPr id="218" name="Google Shape;218;p26"/>
          <p:cNvSpPr txBox="1"/>
          <p:nvPr/>
        </p:nvSpPr>
        <p:spPr>
          <a:xfrm>
            <a:off x="4648225" y="3755550"/>
            <a:ext cx="8391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Allocate Costs</a:t>
            </a:r>
            <a:endParaRPr sz="1100" b="1">
              <a:solidFill>
                <a:srgbClr val="666666"/>
              </a:solidFill>
            </a:endParaRPr>
          </a:p>
        </p:txBody>
      </p:sp>
      <p:sp>
        <p:nvSpPr>
          <p:cNvPr id="219" name="Google Shape;219;p26"/>
          <p:cNvSpPr txBox="1"/>
          <p:nvPr/>
        </p:nvSpPr>
        <p:spPr>
          <a:xfrm>
            <a:off x="5499150" y="3755550"/>
            <a:ext cx="8391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View Insights</a:t>
            </a:r>
            <a:endParaRPr sz="1100" b="1">
              <a:solidFill>
                <a:srgbClr val="666666"/>
              </a:solidFill>
            </a:endParaRPr>
          </a:p>
        </p:txBody>
      </p:sp>
      <p:pic>
        <p:nvPicPr>
          <p:cNvPr id="223" name="Google Shape;223;p26"/>
          <p:cNvPicPr preferRelativeResize="0"/>
          <p:nvPr/>
        </p:nvPicPr>
        <p:blipFill>
          <a:blip r:embed="rId4">
            <a:alphaModFix/>
          </a:blip>
          <a:stretch>
            <a:fillRect/>
          </a:stretch>
        </p:blipFill>
        <p:spPr>
          <a:xfrm>
            <a:off x="383226" y="407425"/>
            <a:ext cx="2068135" cy="897900"/>
          </a:xfrm>
          <a:prstGeom prst="rect">
            <a:avLst/>
          </a:prstGeom>
          <a:noFill/>
          <a:ln>
            <a:noFill/>
          </a:ln>
        </p:spPr>
      </p:pic>
      <p:pic>
        <p:nvPicPr>
          <p:cNvPr id="2" name="Google Shape;170;p18" descr="Accion Contra el Hambre Logo.png">
            <a:extLst>
              <a:ext uri="{FF2B5EF4-FFF2-40B4-BE49-F238E27FC236}">
                <a16:creationId xmlns:a16="http://schemas.microsoft.com/office/drawing/2014/main" id="{C0626653-805B-87E0-3149-967F365F8B59}"/>
              </a:ext>
            </a:extLst>
          </p:cNvPr>
          <p:cNvPicPr preferRelativeResize="0"/>
          <p:nvPr/>
        </p:nvPicPr>
        <p:blipFill>
          <a:blip r:embed="rId5">
            <a:alphaModFix/>
          </a:blip>
          <a:stretch>
            <a:fillRect/>
          </a:stretch>
        </p:blipFill>
        <p:spPr>
          <a:xfrm>
            <a:off x="77650" y="4608100"/>
            <a:ext cx="676791" cy="392547"/>
          </a:xfrm>
          <a:prstGeom prst="rect">
            <a:avLst/>
          </a:prstGeom>
          <a:noFill/>
          <a:ln>
            <a:noFill/>
          </a:ln>
        </p:spPr>
      </p:pic>
      <p:pic>
        <p:nvPicPr>
          <p:cNvPr id="3" name="Google Shape;171;p18" descr="care-social-image.png">
            <a:extLst>
              <a:ext uri="{FF2B5EF4-FFF2-40B4-BE49-F238E27FC236}">
                <a16:creationId xmlns:a16="http://schemas.microsoft.com/office/drawing/2014/main" id="{EB90F0DC-AD8A-80EC-9EC6-EA16079E6D89}"/>
              </a:ext>
            </a:extLst>
          </p:cNvPr>
          <p:cNvPicPr preferRelativeResize="0"/>
          <p:nvPr/>
        </p:nvPicPr>
        <p:blipFill>
          <a:blip r:embed="rId6">
            <a:alphaModFix/>
          </a:blip>
          <a:stretch>
            <a:fillRect/>
          </a:stretch>
        </p:blipFill>
        <p:spPr>
          <a:xfrm>
            <a:off x="798726" y="4608103"/>
            <a:ext cx="850428" cy="446497"/>
          </a:xfrm>
          <a:prstGeom prst="rect">
            <a:avLst/>
          </a:prstGeom>
          <a:noFill/>
          <a:ln>
            <a:noFill/>
          </a:ln>
        </p:spPr>
      </p:pic>
      <p:pic>
        <p:nvPicPr>
          <p:cNvPr id="4" name="Google Shape;172;p18" descr="IRC Logo.png">
            <a:extLst>
              <a:ext uri="{FF2B5EF4-FFF2-40B4-BE49-F238E27FC236}">
                <a16:creationId xmlns:a16="http://schemas.microsoft.com/office/drawing/2014/main" id="{A92AEFFA-62D2-CB01-F24F-D8A66B1D466B}"/>
              </a:ext>
            </a:extLst>
          </p:cNvPr>
          <p:cNvPicPr preferRelativeResize="0"/>
          <p:nvPr/>
        </p:nvPicPr>
        <p:blipFill>
          <a:blip r:embed="rId7">
            <a:alphaModFix/>
          </a:blip>
          <a:stretch>
            <a:fillRect/>
          </a:stretch>
        </p:blipFill>
        <p:spPr>
          <a:xfrm>
            <a:off x="2931462" y="4621921"/>
            <a:ext cx="313698" cy="418850"/>
          </a:xfrm>
          <a:prstGeom prst="rect">
            <a:avLst/>
          </a:prstGeom>
          <a:noFill/>
          <a:ln>
            <a:noFill/>
          </a:ln>
        </p:spPr>
      </p:pic>
      <p:pic>
        <p:nvPicPr>
          <p:cNvPr id="5" name="Google Shape;173;p18" descr="MCbrand_Logo_Horizontal.png">
            <a:extLst>
              <a:ext uri="{FF2B5EF4-FFF2-40B4-BE49-F238E27FC236}">
                <a16:creationId xmlns:a16="http://schemas.microsoft.com/office/drawing/2014/main" id="{617BB9F3-9A59-FB97-BBC8-296F077F9BBF}"/>
              </a:ext>
            </a:extLst>
          </p:cNvPr>
          <p:cNvPicPr preferRelativeResize="0"/>
          <p:nvPr/>
        </p:nvPicPr>
        <p:blipFill>
          <a:blip r:embed="rId8">
            <a:alphaModFix/>
          </a:blip>
          <a:stretch>
            <a:fillRect/>
          </a:stretch>
        </p:blipFill>
        <p:spPr>
          <a:xfrm>
            <a:off x="3306925" y="4678452"/>
            <a:ext cx="814391" cy="287355"/>
          </a:xfrm>
          <a:prstGeom prst="rect">
            <a:avLst/>
          </a:prstGeom>
          <a:noFill/>
          <a:ln>
            <a:noFill/>
          </a:ln>
        </p:spPr>
      </p:pic>
      <p:pic>
        <p:nvPicPr>
          <p:cNvPr id="6" name="Google Shape;174;p18" descr="STC_Logo_Horiz_ColPos_RGB-01.png">
            <a:extLst>
              <a:ext uri="{FF2B5EF4-FFF2-40B4-BE49-F238E27FC236}">
                <a16:creationId xmlns:a16="http://schemas.microsoft.com/office/drawing/2014/main" id="{76A4F975-2404-A5C1-762F-BB534BD9F959}"/>
              </a:ext>
            </a:extLst>
          </p:cNvPr>
          <p:cNvPicPr preferRelativeResize="0"/>
          <p:nvPr/>
        </p:nvPicPr>
        <p:blipFill>
          <a:blip r:embed="rId9">
            <a:alphaModFix/>
          </a:blip>
          <a:stretch>
            <a:fillRect/>
          </a:stretch>
        </p:blipFill>
        <p:spPr>
          <a:xfrm>
            <a:off x="5324392" y="4650916"/>
            <a:ext cx="1395705" cy="360890"/>
          </a:xfrm>
          <a:prstGeom prst="rect">
            <a:avLst/>
          </a:prstGeom>
          <a:noFill/>
          <a:ln>
            <a:noFill/>
          </a:ln>
        </p:spPr>
      </p:pic>
      <p:pic>
        <p:nvPicPr>
          <p:cNvPr id="7" name="Google Shape;175;p18">
            <a:extLst>
              <a:ext uri="{FF2B5EF4-FFF2-40B4-BE49-F238E27FC236}">
                <a16:creationId xmlns:a16="http://schemas.microsoft.com/office/drawing/2014/main" id="{D079EFA5-3E9C-F94D-5E41-88A9FD6048D5}"/>
              </a:ext>
            </a:extLst>
          </p:cNvPr>
          <p:cNvPicPr preferRelativeResize="0"/>
          <p:nvPr/>
        </p:nvPicPr>
        <p:blipFill>
          <a:blip r:embed="rId10">
            <a:alphaModFix/>
          </a:blip>
          <a:stretch>
            <a:fillRect/>
          </a:stretch>
        </p:blipFill>
        <p:spPr>
          <a:xfrm>
            <a:off x="2276630" y="4687675"/>
            <a:ext cx="604469" cy="287354"/>
          </a:xfrm>
          <a:prstGeom prst="rect">
            <a:avLst/>
          </a:prstGeom>
          <a:noFill/>
          <a:ln>
            <a:noFill/>
          </a:ln>
        </p:spPr>
      </p:pic>
      <p:pic>
        <p:nvPicPr>
          <p:cNvPr id="8" name="Google Shape;176;p18">
            <a:extLst>
              <a:ext uri="{FF2B5EF4-FFF2-40B4-BE49-F238E27FC236}">
                <a16:creationId xmlns:a16="http://schemas.microsoft.com/office/drawing/2014/main" id="{401D604F-A169-A6F0-3E30-D3DE4C369BBD}"/>
              </a:ext>
            </a:extLst>
          </p:cNvPr>
          <p:cNvPicPr preferRelativeResize="0"/>
          <p:nvPr/>
        </p:nvPicPr>
        <p:blipFill>
          <a:blip r:embed="rId11">
            <a:alphaModFix/>
          </a:blip>
          <a:stretch>
            <a:fillRect/>
          </a:stretch>
        </p:blipFill>
        <p:spPr>
          <a:xfrm>
            <a:off x="1687045" y="4633592"/>
            <a:ext cx="526475" cy="341569"/>
          </a:xfrm>
          <a:prstGeom prst="rect">
            <a:avLst/>
          </a:prstGeom>
          <a:noFill/>
          <a:ln>
            <a:noFill/>
          </a:ln>
        </p:spPr>
      </p:pic>
      <p:pic>
        <p:nvPicPr>
          <p:cNvPr id="9" name="Google Shape;177;p18">
            <a:extLst>
              <a:ext uri="{FF2B5EF4-FFF2-40B4-BE49-F238E27FC236}">
                <a16:creationId xmlns:a16="http://schemas.microsoft.com/office/drawing/2014/main" id="{1781C259-2FFB-1E40-09F1-9B1ED73137B5}"/>
              </a:ext>
            </a:extLst>
          </p:cNvPr>
          <p:cNvPicPr preferRelativeResize="0"/>
          <p:nvPr/>
        </p:nvPicPr>
        <p:blipFill>
          <a:blip r:embed="rId12">
            <a:alphaModFix/>
          </a:blip>
          <a:stretch>
            <a:fillRect/>
          </a:stretch>
        </p:blipFill>
        <p:spPr>
          <a:xfrm>
            <a:off x="4183085" y="4678455"/>
            <a:ext cx="1161713" cy="3006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5" name="Google Shape;182;p19">
            <a:extLst>
              <a:ext uri="{FF2B5EF4-FFF2-40B4-BE49-F238E27FC236}">
                <a16:creationId xmlns:a16="http://schemas.microsoft.com/office/drawing/2014/main" id="{7A9AB8A1-E7AB-D64B-9102-F8194496BF2C}"/>
              </a:ext>
            </a:extLst>
          </p:cNvPr>
          <p:cNvPicPr preferRelativeResize="0"/>
          <p:nvPr/>
        </p:nvPicPr>
        <p:blipFill>
          <a:blip r:embed="rId3">
            <a:alphaModFix/>
          </a:blip>
          <a:stretch>
            <a:fillRect/>
          </a:stretch>
        </p:blipFill>
        <p:spPr>
          <a:xfrm>
            <a:off x="0" y="0"/>
            <a:ext cx="9144001" cy="4406008"/>
          </a:xfrm>
          <a:prstGeom prst="rect">
            <a:avLst/>
          </a:prstGeom>
          <a:noFill/>
          <a:ln>
            <a:noFill/>
          </a:ln>
        </p:spPr>
      </p:pic>
      <p:sp>
        <p:nvSpPr>
          <p:cNvPr id="6" name="Google Shape;184;p19">
            <a:extLst>
              <a:ext uri="{FF2B5EF4-FFF2-40B4-BE49-F238E27FC236}">
                <a16:creationId xmlns:a16="http://schemas.microsoft.com/office/drawing/2014/main" id="{9FC687E2-D55B-5E9E-ADAB-55832143B9E5}"/>
              </a:ext>
            </a:extLst>
          </p:cNvPr>
          <p:cNvSpPr/>
          <p:nvPr/>
        </p:nvSpPr>
        <p:spPr>
          <a:xfrm>
            <a:off x="156188" y="35261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1</a:t>
            </a:r>
            <a:endParaRPr b="1">
              <a:solidFill>
                <a:srgbClr val="FFFFFF"/>
              </a:solidFill>
            </a:endParaRPr>
          </a:p>
        </p:txBody>
      </p:sp>
      <p:pic>
        <p:nvPicPr>
          <p:cNvPr id="7" name="Google Shape;185;p19">
            <a:extLst>
              <a:ext uri="{FF2B5EF4-FFF2-40B4-BE49-F238E27FC236}">
                <a16:creationId xmlns:a16="http://schemas.microsoft.com/office/drawing/2014/main" id="{44F42387-A4EA-6AD0-802C-0167B3CFE4E7}"/>
              </a:ext>
            </a:extLst>
          </p:cNvPr>
          <p:cNvPicPr preferRelativeResize="0"/>
          <p:nvPr/>
        </p:nvPicPr>
        <p:blipFill rotWithShape="1">
          <a:blip r:embed="rId4">
            <a:alphaModFix/>
          </a:blip>
          <a:srcRect l="13686" t="59715" r="44852" b="11579"/>
          <a:stretch/>
        </p:blipFill>
        <p:spPr>
          <a:xfrm>
            <a:off x="1517525" y="2962575"/>
            <a:ext cx="3732876" cy="1500625"/>
          </a:xfrm>
          <a:prstGeom prst="rect">
            <a:avLst/>
          </a:prstGeom>
          <a:noFill/>
          <a:ln>
            <a:noFill/>
          </a:ln>
        </p:spPr>
      </p:pic>
    </p:spTree>
    <p:extLst>
      <p:ext uri="{BB962C8B-B14F-4D97-AF65-F5344CB8AC3E}">
        <p14:creationId xmlns:p14="http://schemas.microsoft.com/office/powerpoint/2010/main" val="1235832076"/>
      </p:ext>
    </p:extLst>
  </p:cSld>
  <p:clrMapOvr>
    <a:masterClrMapping/>
  </p:clrMapOvr>
</p:sld>
</file>

<file path=ppt/theme/theme1.xml><?xml version="1.0" encoding="utf-8"?>
<a:theme xmlns:a="http://schemas.openxmlformats.org/drawingml/2006/main" name="DRC">
  <a:themeElements>
    <a:clrScheme name="DRC 2020">
      <a:dk1>
        <a:srgbClr val="000000"/>
      </a:dk1>
      <a:lt1>
        <a:srgbClr val="FFFFFF"/>
      </a:lt1>
      <a:dk2>
        <a:srgbClr val="AF161E"/>
      </a:dk2>
      <a:lt2>
        <a:srgbClr val="788A97"/>
      </a:lt2>
      <a:accent1>
        <a:srgbClr val="AF161E"/>
      </a:accent1>
      <a:accent2>
        <a:srgbClr val="A5C082"/>
      </a:accent2>
      <a:accent3>
        <a:srgbClr val="E94F35"/>
      </a:accent3>
      <a:accent4>
        <a:srgbClr val="FFD300"/>
      </a:accent4>
      <a:accent5>
        <a:srgbClr val="61C3D9"/>
      </a:accent5>
      <a:accent6>
        <a:srgbClr val="00A870"/>
      </a:accent6>
      <a:hlink>
        <a:srgbClr val="AF161E"/>
      </a:hlink>
      <a:folHlink>
        <a:srgbClr val="788A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UK 2020.potx" id="{DE6088D4-AB0F-4781-A65D-3A6E89F90437}" vid="{14AE7E6F-85FA-4796-AF4E-8FEC1BE77321}"/>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de088b-070f-423f-a298-75f21407c77f">
      <Terms xmlns="http://schemas.microsoft.com/office/infopath/2007/PartnerControls"/>
    </lcf76f155ced4ddcb4097134ff3c332f>
    <TaxCatchAll xmlns="7a45fe95-dd89-4534-9abb-478de7119b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5241E3E289CC4BAEEBF1ED4F1A4503" ma:contentTypeVersion="10" ma:contentTypeDescription="Create a new document." ma:contentTypeScope="" ma:versionID="72d401547c469b526eaab8128926237a">
  <xsd:schema xmlns:xsd="http://www.w3.org/2001/XMLSchema" xmlns:xs="http://www.w3.org/2001/XMLSchema" xmlns:p="http://schemas.microsoft.com/office/2006/metadata/properties" xmlns:ns2="d5de088b-070f-423f-a298-75f21407c77f" xmlns:ns3="7a45fe95-dd89-4534-9abb-478de7119be6" targetNamespace="http://schemas.microsoft.com/office/2006/metadata/properties" ma:root="true" ma:fieldsID="ba8ea87a2a12d1042366ac4dda2db14f" ns2:_="" ns3:_="">
    <xsd:import namespace="d5de088b-070f-423f-a298-75f21407c77f"/>
    <xsd:import namespace="7a45fe95-dd89-4534-9abb-478de7119b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e088b-070f-423f-a298-75f21407c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b69612-e2cc-4a46-9cbb-ded1a27764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5fe95-dd89-4534-9abb-478de7119b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a5ee572-fe06-427c-a3d0-57f393438518}" ma:internalName="TaxCatchAll" ma:showField="CatchAllData" ma:web="7a45fe95-dd89-4534-9abb-478de7119b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1A3D65-3920-46AD-A67F-85EAFA073309}">
  <ds:schemaRefs>
    <ds:schemaRef ds:uri="http://schemas.microsoft.com/sharepoint/v3/contenttype/forms"/>
  </ds:schemaRefs>
</ds:datastoreItem>
</file>

<file path=customXml/itemProps2.xml><?xml version="1.0" encoding="utf-8"?>
<ds:datastoreItem xmlns:ds="http://schemas.openxmlformats.org/officeDocument/2006/customXml" ds:itemID="{5979D8E1-A1A3-4929-B3B0-24F1AF582769}">
  <ds:schemaRefs>
    <ds:schemaRef ds:uri="36b205e5-8592-4524-ad93-985c9ca3151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74c13cdf-9dda-49a7-a58f-578c8235af29"/>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BBFF665-C627-430D-8EF3-6DEAC4FB9B82}"/>
</file>

<file path=docProps/app.xml><?xml version="1.0" encoding="utf-8"?>
<Properties xmlns="http://schemas.openxmlformats.org/officeDocument/2006/extended-properties" xmlns:vt="http://schemas.openxmlformats.org/officeDocument/2006/docPropsVTypes">
  <Template>Blank UK</Template>
  <TotalTime>1137</TotalTime>
  <Words>1994</Words>
  <Application>Microsoft Office PowerPoint</Application>
  <PresentationFormat>On-screen Show (16:9)</PresentationFormat>
  <Paragraphs>208</Paragraphs>
  <Slides>31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Courier New</vt:lpstr>
      <vt:lpstr>DRC</vt:lpstr>
      <vt:lpstr>Lucian Lee Senior Advisor, Systematic Cost Analysis International Rescue Committee (IRC) (he/him/his)  Lucian.Lee@rescue.org</vt:lpstr>
      <vt:lpstr>Reaching more HHs can spread distribution costs across more people.</vt:lpstr>
      <vt:lpstr>Group Session: Identify a common activity per sector for cost analysis.</vt:lpstr>
      <vt:lpstr>Dioptra Tool</vt:lpstr>
      <vt:lpstr>How an Activity is funded</vt:lpstr>
      <vt:lpstr>PowerPoint Presentation</vt:lpstr>
      <vt:lpstr>PowerPoint Presentation</vt:lpstr>
      <vt:lpstr>An online tool for program staff to quickly &amp; consistently calculate cost per output.</vt:lpstr>
      <vt:lpstr>PowerPoint Presentation</vt:lpstr>
      <vt:lpstr>1. Define Analysis</vt:lpstr>
      <vt:lpstr>PowerPoint Presentation</vt:lpstr>
      <vt:lpstr>2. Load Data</vt:lpstr>
      <vt:lpstr>PowerPoint Presentation</vt:lpstr>
      <vt:lpstr>3. Assign Sector &amp; Category</vt:lpstr>
      <vt:lpstr>PowerPoint Presentation</vt:lpstr>
      <vt:lpstr>4. Confirm Categories</vt:lpstr>
      <vt:lpstr>Categorizing Costs</vt:lpstr>
      <vt:lpstr>PowerPoint Presentation</vt:lpstr>
      <vt:lpstr>5. Set Contribution</vt:lpstr>
      <vt:lpstr>PowerPoint Presentation</vt:lpstr>
      <vt:lpstr>6. Allocate Costs</vt:lpstr>
      <vt:lpstr>6. Allocate Costs</vt:lpstr>
      <vt:lpstr>6. Allocate Costs</vt:lpstr>
      <vt:lpstr>Allocating Percentages</vt:lpstr>
      <vt:lpstr>Percentage of Direct Shared Costs</vt:lpstr>
      <vt:lpstr>PowerPoint Presentation</vt:lpstr>
      <vt:lpstr>Your Turn: Hands On Exercises</vt:lpstr>
      <vt:lpstr>Activity to analyze: Vocational Training in Ouallam</vt:lpstr>
      <vt:lpstr>PowerPoint Presentation</vt:lpstr>
      <vt:lpstr>PowerPoint Presentation</vt:lpstr>
      <vt:lpstr>As stewards of limited funds, we have a responsibility to make the most positive change in the lives of the most people in need.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Tanaka Nyamadzawo</dc:creator>
  <cp:lastModifiedBy>Lucian Lee</cp:lastModifiedBy>
  <cp:revision>29</cp:revision>
  <dcterms:created xsi:type="dcterms:W3CDTF">2023-05-30T14:12:58Z</dcterms:created>
  <dcterms:modified xsi:type="dcterms:W3CDTF">2023-06-02T07:04:18Z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0x010100895241E3E289CC4BAEEBF1ED4F1A4503</vt:lpwstr>
  </property>
</Properties>
</file>